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6" r:id="rId9"/>
    <p:sldId id="263" r:id="rId10"/>
    <p:sldId id="265" r:id="rId11"/>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a:t>Klepnutím lze upravit styl předlohy nadpisů.</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Klepnutím lze upravit styl předlohy podnadpisů.</a:t>
            </a:r>
          </a:p>
        </p:txBody>
      </p:sp>
      <p:sp>
        <p:nvSpPr>
          <p:cNvPr id="4" name="Zástupný symbol pro datum 3"/>
          <p:cNvSpPr>
            <a:spLocks noGrp="1"/>
          </p:cNvSpPr>
          <p:nvPr>
            <p:ph type="dt" sz="half" idx="10"/>
          </p:nvPr>
        </p:nvSpPr>
        <p:spPr/>
        <p:txBody>
          <a:bodyPr/>
          <a:lstStyle/>
          <a:p>
            <a:fld id="{9AFD6AC5-3EDF-47E6-B8C7-C76B5AE50308}" type="datetimeFigureOut">
              <a:rPr lang="cs-CZ" smtClean="0"/>
              <a:t>19. 2. 2021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F7971D3-EC5C-440A-ABF6-A2027E963B79}" type="slidenum">
              <a:rPr lang="cs-CZ" smtClean="0"/>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svislý text 2"/>
          <p:cNvSpPr>
            <a:spLocks noGrp="1"/>
          </p:cNvSpPr>
          <p:nvPr>
            <p:ph type="body" orient="vert" idx="1"/>
          </p:nvPr>
        </p:nvSpPr>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9AFD6AC5-3EDF-47E6-B8C7-C76B5AE50308}" type="datetimeFigureOut">
              <a:rPr lang="cs-CZ" smtClean="0"/>
              <a:t>19. 2. 2021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F7971D3-EC5C-440A-ABF6-A2027E963B79}"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a:t>Klepnutím lze upravit styl předlohy nadpisů.</a:t>
            </a:r>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9AFD6AC5-3EDF-47E6-B8C7-C76B5AE50308}" type="datetimeFigureOut">
              <a:rPr lang="cs-CZ" smtClean="0"/>
              <a:t>19. 2. 2021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F7971D3-EC5C-440A-ABF6-A2027E963B79}"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obsah 2"/>
          <p:cNvSpPr>
            <a:spLocks noGrp="1"/>
          </p:cNvSpPr>
          <p:nvPr>
            <p:ph idx="1"/>
          </p:nvPr>
        </p:nvSpPr>
        <p:spPr/>
        <p:txBody>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9AFD6AC5-3EDF-47E6-B8C7-C76B5AE50308}" type="datetimeFigureOut">
              <a:rPr lang="cs-CZ" smtClean="0"/>
              <a:t>19. 2. 2021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F7971D3-EC5C-440A-ABF6-A2027E963B79}"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a:t>Klepnutím lze upravit styl předlohy nadpisů.</a:t>
            </a:r>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Klepnutím lze upravit styly předlohy textu.</a:t>
            </a:r>
          </a:p>
        </p:txBody>
      </p:sp>
      <p:sp>
        <p:nvSpPr>
          <p:cNvPr id="4" name="Zástupný symbol pro datum 3"/>
          <p:cNvSpPr>
            <a:spLocks noGrp="1"/>
          </p:cNvSpPr>
          <p:nvPr>
            <p:ph type="dt" sz="half" idx="10"/>
          </p:nvPr>
        </p:nvSpPr>
        <p:spPr/>
        <p:txBody>
          <a:bodyPr/>
          <a:lstStyle/>
          <a:p>
            <a:fld id="{9AFD6AC5-3EDF-47E6-B8C7-C76B5AE50308}" type="datetimeFigureOut">
              <a:rPr lang="cs-CZ" smtClean="0"/>
              <a:t>19. 2. 2021</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F7971D3-EC5C-440A-ABF6-A2027E963B79}" type="slidenum">
              <a:rPr lang="cs-CZ" smtClean="0"/>
              <a:t>‹#›</a:t>
            </a:fld>
            <a:endParaRPr lang="cs-C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9AFD6AC5-3EDF-47E6-B8C7-C76B5AE50308}" type="datetimeFigureOut">
              <a:rPr lang="cs-CZ" smtClean="0"/>
              <a:t>19. 2. 2021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F7971D3-EC5C-440A-ABF6-A2027E963B79}" type="slidenum">
              <a:rPr lang="cs-CZ" smtClean="0"/>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a:t>Klepnutím lze upravit styl předlohy nadpisů.</a:t>
            </a:r>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9AFD6AC5-3EDF-47E6-B8C7-C76B5AE50308}" type="datetimeFigureOut">
              <a:rPr lang="cs-CZ" smtClean="0"/>
              <a:t>19. 2. 2021</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BF7971D3-EC5C-440A-ABF6-A2027E963B79}" type="slidenum">
              <a:rPr lang="cs-CZ" smtClean="0"/>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Klepnutím lze upravit styl předlohy nadpisů.</a:t>
            </a:r>
          </a:p>
        </p:txBody>
      </p:sp>
      <p:sp>
        <p:nvSpPr>
          <p:cNvPr id="3" name="Zástupný symbol pro datum 2"/>
          <p:cNvSpPr>
            <a:spLocks noGrp="1"/>
          </p:cNvSpPr>
          <p:nvPr>
            <p:ph type="dt" sz="half" idx="10"/>
          </p:nvPr>
        </p:nvSpPr>
        <p:spPr/>
        <p:txBody>
          <a:bodyPr/>
          <a:lstStyle/>
          <a:p>
            <a:fld id="{9AFD6AC5-3EDF-47E6-B8C7-C76B5AE50308}" type="datetimeFigureOut">
              <a:rPr lang="cs-CZ" smtClean="0"/>
              <a:t>19. 2. 2021</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BF7971D3-EC5C-440A-ABF6-A2027E963B79}"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9AFD6AC5-3EDF-47E6-B8C7-C76B5AE50308}" type="datetimeFigureOut">
              <a:rPr lang="cs-CZ" smtClean="0"/>
              <a:t>19. 2. 2021</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BF7971D3-EC5C-440A-ABF6-A2027E963B79}"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a:t>Klepnutím lze upravit styl předlohy nadpisů.</a:t>
            </a:r>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Klepnutím lze upravit styly předlohy textu.</a:t>
            </a:r>
          </a:p>
        </p:txBody>
      </p:sp>
      <p:sp>
        <p:nvSpPr>
          <p:cNvPr id="5" name="Zástupný symbol pro datum 4"/>
          <p:cNvSpPr>
            <a:spLocks noGrp="1"/>
          </p:cNvSpPr>
          <p:nvPr>
            <p:ph type="dt" sz="half" idx="10"/>
          </p:nvPr>
        </p:nvSpPr>
        <p:spPr/>
        <p:txBody>
          <a:bodyPr/>
          <a:lstStyle/>
          <a:p>
            <a:fld id="{9AFD6AC5-3EDF-47E6-B8C7-C76B5AE50308}" type="datetimeFigureOut">
              <a:rPr lang="cs-CZ" smtClean="0"/>
              <a:t>19. 2. 2021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F7971D3-EC5C-440A-ABF6-A2027E963B79}"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a:t>Klepnutím lze upravit styl předlohy nadpisů.</a:t>
            </a:r>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Klepnutím lze upravit styly předlohy textu.</a:t>
            </a:r>
          </a:p>
        </p:txBody>
      </p:sp>
      <p:sp>
        <p:nvSpPr>
          <p:cNvPr id="5" name="Zástupný symbol pro datum 4"/>
          <p:cNvSpPr>
            <a:spLocks noGrp="1"/>
          </p:cNvSpPr>
          <p:nvPr>
            <p:ph type="dt" sz="half" idx="10"/>
          </p:nvPr>
        </p:nvSpPr>
        <p:spPr/>
        <p:txBody>
          <a:bodyPr/>
          <a:lstStyle/>
          <a:p>
            <a:fld id="{9AFD6AC5-3EDF-47E6-B8C7-C76B5AE50308}" type="datetimeFigureOut">
              <a:rPr lang="cs-CZ" smtClean="0"/>
              <a:t>19. 2. 2021</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F7971D3-EC5C-440A-ABF6-A2027E963B79}" type="slidenum">
              <a:rPr lang="cs-CZ" smtClean="0"/>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a:t>Klepnutím lze upravit styl předlohy nadpisů.</a:t>
            </a:r>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FD6AC5-3EDF-47E6-B8C7-C76B5AE50308}" type="datetimeFigureOut">
              <a:rPr lang="cs-CZ" smtClean="0"/>
              <a:t>19. 2. 2021</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7971D3-EC5C-440A-ABF6-A2027E963B79}" type="slidenum">
              <a:rPr lang="cs-CZ" smtClean="0"/>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a:latin typeface="Segoe UI Semibold" panose="020B0702040204020203" pitchFamily="34" charset="0"/>
                <a:cs typeface="Segoe UI Semibold" panose="020B0702040204020203" pitchFamily="34" charset="0"/>
              </a:rPr>
              <a:t>Lovci a sběrači</a:t>
            </a:r>
          </a:p>
        </p:txBody>
      </p:sp>
      <p:pic>
        <p:nvPicPr>
          <p:cNvPr id="5" name="Obrázek 4">
            <a:extLst>
              <a:ext uri="{FF2B5EF4-FFF2-40B4-BE49-F238E27FC236}">
                <a16:creationId xmlns:a16="http://schemas.microsoft.com/office/drawing/2014/main" xmlns="" id="{29528026-E529-421A-8579-ECEC3BAA76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2579687"/>
            <a:ext cx="101600" cy="571500"/>
          </a:xfrm>
          <a:prstGeom prst="rect">
            <a:avLst/>
          </a:prstGeom>
        </p:spPr>
      </p:pic>
      <p:sp>
        <p:nvSpPr>
          <p:cNvPr id="6" name="Nadpis 1">
            <a:extLst>
              <a:ext uri="{FF2B5EF4-FFF2-40B4-BE49-F238E27FC236}">
                <a16:creationId xmlns:a16="http://schemas.microsoft.com/office/drawing/2014/main" xmlns="" id="{4B39DFF6-C83D-413B-87BC-56E97EF64BFB}"/>
              </a:ext>
            </a:extLst>
          </p:cNvPr>
          <p:cNvSpPr txBox="1">
            <a:spLocks/>
          </p:cNvSpPr>
          <p:nvPr/>
        </p:nvSpPr>
        <p:spPr>
          <a:xfrm>
            <a:off x="611560" y="2693987"/>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cs-CZ" sz="1800" dirty="0">
                <a:latin typeface="Segoe UI Semibold" panose="020B0702040204020203" pitchFamily="34" charset="0"/>
                <a:cs typeface="Segoe UI Semibold" panose="020B0702040204020203" pitchFamily="34" charset="0"/>
              </a:rPr>
              <a:t>2_prezentace_Z_lovci a </a:t>
            </a:r>
            <a:r>
              <a:rPr lang="cs-CZ" sz="1800" dirty="0" err="1">
                <a:latin typeface="Segoe UI Semibold" panose="020B0702040204020203" pitchFamily="34" charset="0"/>
                <a:cs typeface="Segoe UI Semibold" panose="020B0702040204020203" pitchFamily="34" charset="0"/>
              </a:rPr>
              <a:t>sberaci</a:t>
            </a:r>
            <a:endParaRPr lang="cs-CZ" sz="1800" dirty="0">
              <a:latin typeface="Segoe UI Semibold" panose="020B0702040204020203" pitchFamily="34" charset="0"/>
              <a:cs typeface="Segoe UI Semibold" panose="020B0702040204020203" pitchFamily="34" charset="0"/>
            </a:endParaRPr>
          </a:p>
        </p:txBody>
      </p:sp>
      <p:sp>
        <p:nvSpPr>
          <p:cNvPr id="4" name="Subtitle 3"/>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214414" y="714356"/>
            <a:ext cx="6858048" cy="5632311"/>
          </a:xfrm>
          <a:prstGeom prst="rect">
            <a:avLst/>
          </a:prstGeom>
        </p:spPr>
        <p:txBody>
          <a:bodyPr wrap="square">
            <a:spAutoFit/>
          </a:bodyPr>
          <a:lstStyle/>
          <a:p>
            <a:r>
              <a:rPr lang="cs-CZ" sz="2000" dirty="0">
                <a:latin typeface="Segoe UI Semibold" panose="020B0702040204020203" pitchFamily="34" charset="0"/>
                <a:cs typeface="Segoe UI Semibold" panose="020B0702040204020203" pitchFamily="34" charset="0"/>
              </a:rPr>
              <a:t>Dříve, než lidé vyrazili na cestu, museli zajistit velké množství ………………………………………, které se museli naučit ………………………………..….……. a ………………………….…………..…. . </a:t>
            </a:r>
          </a:p>
          <a:p>
            <a:endParaRPr lang="cs-CZ" sz="2000" dirty="0">
              <a:latin typeface="Segoe UI Semibold" panose="020B0702040204020203" pitchFamily="34" charset="0"/>
              <a:cs typeface="Segoe UI Semibold" panose="020B0702040204020203" pitchFamily="34" charset="0"/>
            </a:endParaRPr>
          </a:p>
          <a:p>
            <a:r>
              <a:rPr lang="cs-CZ" sz="2000" dirty="0">
                <a:latin typeface="Segoe UI Semibold" panose="020B0702040204020203" pitchFamily="34" charset="0"/>
                <a:cs typeface="Segoe UI Semibold" panose="020B0702040204020203" pitchFamily="34" charset="0"/>
              </a:rPr>
              <a:t>V současnosti máme mnoho možností, můžeme si jídlo například …………………………………. nebo ……………………… .</a:t>
            </a:r>
          </a:p>
          <a:p>
            <a:endParaRPr lang="cs-CZ" sz="2000" dirty="0">
              <a:latin typeface="Segoe UI Semibold" panose="020B0702040204020203" pitchFamily="34" charset="0"/>
              <a:cs typeface="Segoe UI Semibold" panose="020B0702040204020203" pitchFamily="34" charset="0"/>
            </a:endParaRPr>
          </a:p>
          <a:p>
            <a:r>
              <a:rPr lang="cs-CZ" sz="2000" dirty="0">
                <a:latin typeface="Segoe UI Semibold" panose="020B0702040204020203" pitchFamily="34" charset="0"/>
                <a:cs typeface="Segoe UI Semibold" panose="020B0702040204020203" pitchFamily="34" charset="0"/>
              </a:rPr>
              <a:t>Lidé dříve museli cestovat ……………………………, cesta byla …………………………………….., jako dopravní prostředek mohli využít ……………………..….. . </a:t>
            </a:r>
          </a:p>
          <a:p>
            <a:endParaRPr lang="cs-CZ" sz="2000" dirty="0">
              <a:latin typeface="Segoe UI Semibold" panose="020B0702040204020203" pitchFamily="34" charset="0"/>
              <a:cs typeface="Segoe UI Semibold" panose="020B0702040204020203" pitchFamily="34" charset="0"/>
            </a:endParaRPr>
          </a:p>
          <a:p>
            <a:r>
              <a:rPr lang="cs-CZ" sz="2000" dirty="0">
                <a:latin typeface="Segoe UI Semibold" panose="020B0702040204020203" pitchFamily="34" charset="0"/>
                <a:cs typeface="Segoe UI Semibold" panose="020B0702040204020203" pitchFamily="34" charset="0"/>
              </a:rPr>
              <a:t>Dnes můžeme cestovat ………………………..……… nebo ………………..………… . Dříve lidé cestovali (migrovali), protože  ……………………… ……………………….. …………………………, dnes cestují, </a:t>
            </a:r>
          </a:p>
          <a:p>
            <a:r>
              <a:rPr lang="cs-CZ" sz="2000" dirty="0">
                <a:latin typeface="Segoe UI Semibold" panose="020B0702040204020203" pitchFamily="34" charset="0"/>
                <a:cs typeface="Segoe UI Semibold" panose="020B0702040204020203" pitchFamily="34" charset="0"/>
              </a:rPr>
              <a:t>protože ………………………….. …………………………..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a 4"/>
          <p:cNvSpPr/>
          <p:nvPr/>
        </p:nvSpPr>
        <p:spPr>
          <a:xfrm>
            <a:off x="3214678" y="2571744"/>
            <a:ext cx="2771788" cy="12715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8000" dirty="0"/>
              <a:t>Svět </a:t>
            </a:r>
          </a:p>
        </p:txBody>
      </p:sp>
      <p:cxnSp>
        <p:nvCxnSpPr>
          <p:cNvPr id="7" name="Přímá spojovací šipka 6"/>
          <p:cNvCxnSpPr/>
          <p:nvPr/>
        </p:nvCxnSpPr>
        <p:spPr>
          <a:xfrm rot="5400000" flipH="1" flipV="1">
            <a:off x="4179885" y="1892289"/>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Přímá spojovací šipka 8"/>
          <p:cNvCxnSpPr/>
          <p:nvPr/>
        </p:nvCxnSpPr>
        <p:spPr>
          <a:xfrm rot="5400000" flipH="1" flipV="1">
            <a:off x="5357818" y="1785926"/>
            <a:ext cx="571504"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Přímá spojovací šipka 10"/>
          <p:cNvCxnSpPr/>
          <p:nvPr/>
        </p:nvCxnSpPr>
        <p:spPr>
          <a:xfrm flipV="1">
            <a:off x="6357950" y="2285992"/>
            <a:ext cx="642942"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Přímá spojovací šipka 12"/>
          <p:cNvCxnSpPr/>
          <p:nvPr/>
        </p:nvCxnSpPr>
        <p:spPr>
          <a:xfrm>
            <a:off x="6215074" y="3571876"/>
            <a:ext cx="1000132"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Přímá spojovací šipka 14"/>
          <p:cNvCxnSpPr/>
          <p:nvPr/>
        </p:nvCxnSpPr>
        <p:spPr>
          <a:xfrm rot="16200000" flipH="1">
            <a:off x="5322099" y="4107661"/>
            <a:ext cx="714380"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Přímá spojovací šipka 16"/>
          <p:cNvCxnSpPr/>
          <p:nvPr/>
        </p:nvCxnSpPr>
        <p:spPr>
          <a:xfrm rot="5400000">
            <a:off x="3786182" y="4286256"/>
            <a:ext cx="785818"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Přímá spojovací šipka 18"/>
          <p:cNvCxnSpPr/>
          <p:nvPr/>
        </p:nvCxnSpPr>
        <p:spPr>
          <a:xfrm rot="10800000" flipV="1">
            <a:off x="2571736" y="3786190"/>
            <a:ext cx="642942"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Přímá spojovací šipka 20"/>
          <p:cNvCxnSpPr/>
          <p:nvPr/>
        </p:nvCxnSpPr>
        <p:spPr>
          <a:xfrm rot="10800000">
            <a:off x="2143108" y="2786058"/>
            <a:ext cx="857256"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Přímá spojovací šipka 22"/>
          <p:cNvCxnSpPr/>
          <p:nvPr/>
        </p:nvCxnSpPr>
        <p:spPr>
          <a:xfrm rot="10800000">
            <a:off x="2857488" y="1643050"/>
            <a:ext cx="857256"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Elipsa 23"/>
          <p:cNvSpPr/>
          <p:nvPr/>
        </p:nvSpPr>
        <p:spPr>
          <a:xfrm>
            <a:off x="3571868" y="571480"/>
            <a:ext cx="17716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t>Malé skupiny lidí</a:t>
            </a:r>
          </a:p>
        </p:txBody>
      </p:sp>
      <p:sp>
        <p:nvSpPr>
          <p:cNvPr id="25" name="Elipsa 24"/>
          <p:cNvSpPr/>
          <p:nvPr/>
        </p:nvSpPr>
        <p:spPr>
          <a:xfrm>
            <a:off x="5500694" y="785794"/>
            <a:ext cx="17716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t>Kočování</a:t>
            </a:r>
          </a:p>
        </p:txBody>
      </p:sp>
      <p:sp>
        <p:nvSpPr>
          <p:cNvPr id="26" name="Elipsa 25"/>
          <p:cNvSpPr/>
          <p:nvPr/>
        </p:nvSpPr>
        <p:spPr>
          <a:xfrm>
            <a:off x="7000892" y="1643050"/>
            <a:ext cx="17716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t>Sběr mořských plodů</a:t>
            </a:r>
          </a:p>
        </p:txBody>
      </p:sp>
      <p:sp>
        <p:nvSpPr>
          <p:cNvPr id="27" name="Elipsa 26"/>
          <p:cNvSpPr/>
          <p:nvPr/>
        </p:nvSpPr>
        <p:spPr>
          <a:xfrm>
            <a:off x="7143768" y="3143248"/>
            <a:ext cx="17716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t>Kameny, výroba nástrojů</a:t>
            </a:r>
          </a:p>
        </p:txBody>
      </p:sp>
      <p:sp>
        <p:nvSpPr>
          <p:cNvPr id="28" name="Elipsa 27"/>
          <p:cNvSpPr/>
          <p:nvPr/>
        </p:nvSpPr>
        <p:spPr>
          <a:xfrm>
            <a:off x="6000760" y="4643446"/>
            <a:ext cx="17716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t>Obrana proti  zvířatům</a:t>
            </a:r>
          </a:p>
        </p:txBody>
      </p:sp>
      <p:sp>
        <p:nvSpPr>
          <p:cNvPr id="29" name="Elipsa 28"/>
          <p:cNvSpPr/>
          <p:nvPr/>
        </p:nvSpPr>
        <p:spPr>
          <a:xfrm>
            <a:off x="3071802" y="4929198"/>
            <a:ext cx="17716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t>Obchod – směna</a:t>
            </a:r>
          </a:p>
        </p:txBody>
      </p:sp>
      <p:sp>
        <p:nvSpPr>
          <p:cNvPr id="30" name="Elipsa 29"/>
          <p:cNvSpPr/>
          <p:nvPr/>
        </p:nvSpPr>
        <p:spPr>
          <a:xfrm>
            <a:off x="1071538" y="4357694"/>
            <a:ext cx="17716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t>Oblečení</a:t>
            </a:r>
          </a:p>
        </p:txBody>
      </p:sp>
      <p:sp>
        <p:nvSpPr>
          <p:cNvPr id="31" name="Elipsa 30"/>
          <p:cNvSpPr/>
          <p:nvPr/>
        </p:nvSpPr>
        <p:spPr>
          <a:xfrm>
            <a:off x="428596" y="2643182"/>
            <a:ext cx="17716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t>Rodičovství ve věku 16 let – 5 dětí</a:t>
            </a:r>
          </a:p>
        </p:txBody>
      </p:sp>
      <p:sp>
        <p:nvSpPr>
          <p:cNvPr id="32" name="Elipsa 31"/>
          <p:cNvSpPr/>
          <p:nvPr/>
        </p:nvSpPr>
        <p:spPr>
          <a:xfrm>
            <a:off x="1071538" y="1000108"/>
            <a:ext cx="1771656" cy="8429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t>Dožití </a:t>
            </a:r>
          </a:p>
          <a:p>
            <a:pPr algn="ctr"/>
            <a:r>
              <a:rPr lang="cs-CZ" dirty="0"/>
              <a:t>30–40 let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4">
                                            <p:bg/>
                                          </p:spTgt>
                                        </p:tgtEl>
                                        <p:attrNameLst>
                                          <p:attrName>style.visibility</p:attrName>
                                        </p:attrNameLst>
                                      </p:cBhvr>
                                      <p:to>
                                        <p:strVal val="visible"/>
                                      </p:to>
                                    </p:set>
                                    <p:anim calcmode="lin" valueType="num">
                                      <p:cBhvr additive="base">
                                        <p:cTn id="23" dur="500" fill="hold"/>
                                        <p:tgtEl>
                                          <p:spTgt spid="24">
                                            <p:bg/>
                                          </p:spTgt>
                                        </p:tgtEl>
                                        <p:attrNameLst>
                                          <p:attrName>ppt_x</p:attrName>
                                        </p:attrNameLst>
                                      </p:cBhvr>
                                      <p:tavLst>
                                        <p:tav tm="0">
                                          <p:val>
                                            <p:strVal val="#ppt_x"/>
                                          </p:val>
                                        </p:tav>
                                        <p:tav tm="100000">
                                          <p:val>
                                            <p:strVal val="#ppt_x"/>
                                          </p:val>
                                        </p:tav>
                                      </p:tavLst>
                                    </p:anim>
                                    <p:anim calcmode="lin" valueType="num">
                                      <p:cBhvr additive="base">
                                        <p:cTn id="24" dur="500" fill="hold"/>
                                        <p:tgtEl>
                                          <p:spTgt spid="24">
                                            <p:bg/>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4">
                                            <p:txEl>
                                              <p:pRg st="0" end="0"/>
                                            </p:txEl>
                                          </p:spTgt>
                                        </p:tgtEl>
                                        <p:attrNameLst>
                                          <p:attrName>style.visibility</p:attrName>
                                        </p:attrNameLst>
                                      </p:cBhvr>
                                      <p:to>
                                        <p:strVal val="visible"/>
                                      </p:to>
                                    </p:set>
                                    <p:anim calcmode="lin" valueType="num">
                                      <p:cBhvr additive="base">
                                        <p:cTn id="29"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5">
                                            <p:bg/>
                                          </p:spTgt>
                                        </p:tgtEl>
                                        <p:attrNameLst>
                                          <p:attrName>style.visibility</p:attrName>
                                        </p:attrNameLst>
                                      </p:cBhvr>
                                      <p:to>
                                        <p:strVal val="visible"/>
                                      </p:to>
                                    </p:set>
                                    <p:anim calcmode="lin" valueType="num">
                                      <p:cBhvr additive="base">
                                        <p:cTn id="41" dur="500" fill="hold"/>
                                        <p:tgtEl>
                                          <p:spTgt spid="25">
                                            <p:bg/>
                                          </p:spTgt>
                                        </p:tgtEl>
                                        <p:attrNameLst>
                                          <p:attrName>ppt_x</p:attrName>
                                        </p:attrNameLst>
                                      </p:cBhvr>
                                      <p:tavLst>
                                        <p:tav tm="0">
                                          <p:val>
                                            <p:strVal val="#ppt_x"/>
                                          </p:val>
                                        </p:tav>
                                        <p:tav tm="100000">
                                          <p:val>
                                            <p:strVal val="#ppt_x"/>
                                          </p:val>
                                        </p:tav>
                                      </p:tavLst>
                                    </p:anim>
                                    <p:anim calcmode="lin" valueType="num">
                                      <p:cBhvr additive="base">
                                        <p:cTn id="42" dur="500" fill="hold"/>
                                        <p:tgtEl>
                                          <p:spTgt spid="25">
                                            <p:bg/>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5">
                                            <p:txEl>
                                              <p:pRg st="0" end="0"/>
                                            </p:txEl>
                                          </p:spTgt>
                                        </p:tgtEl>
                                        <p:attrNameLst>
                                          <p:attrName>style.visibility</p:attrName>
                                        </p:attrNameLst>
                                      </p:cBhvr>
                                      <p:to>
                                        <p:strVal val="visible"/>
                                      </p:to>
                                    </p:set>
                                    <p:anim calcmode="lin" valueType="num">
                                      <p:cBhvr additive="base">
                                        <p:cTn id="4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26">
                                            <p:bg/>
                                          </p:spTgt>
                                        </p:tgtEl>
                                        <p:attrNameLst>
                                          <p:attrName>style.visibility</p:attrName>
                                        </p:attrNameLst>
                                      </p:cBhvr>
                                      <p:to>
                                        <p:strVal val="visible"/>
                                      </p:to>
                                    </p:set>
                                    <p:anim calcmode="lin" valueType="num">
                                      <p:cBhvr additive="base">
                                        <p:cTn id="59" dur="500" fill="hold"/>
                                        <p:tgtEl>
                                          <p:spTgt spid="26">
                                            <p:bg/>
                                          </p:spTgt>
                                        </p:tgtEl>
                                        <p:attrNameLst>
                                          <p:attrName>ppt_x</p:attrName>
                                        </p:attrNameLst>
                                      </p:cBhvr>
                                      <p:tavLst>
                                        <p:tav tm="0">
                                          <p:val>
                                            <p:strVal val="#ppt_x"/>
                                          </p:val>
                                        </p:tav>
                                        <p:tav tm="100000">
                                          <p:val>
                                            <p:strVal val="#ppt_x"/>
                                          </p:val>
                                        </p:tav>
                                      </p:tavLst>
                                    </p:anim>
                                    <p:anim calcmode="lin" valueType="num">
                                      <p:cBhvr additive="base">
                                        <p:cTn id="60" dur="500" fill="hold"/>
                                        <p:tgtEl>
                                          <p:spTgt spid="26">
                                            <p:bg/>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26">
                                            <p:txEl>
                                              <p:pRg st="0" end="0"/>
                                            </p:txEl>
                                          </p:spTgt>
                                        </p:tgtEl>
                                        <p:attrNameLst>
                                          <p:attrName>style.visibility</p:attrName>
                                        </p:attrNameLst>
                                      </p:cBhvr>
                                      <p:to>
                                        <p:strVal val="visible"/>
                                      </p:to>
                                    </p:set>
                                    <p:anim calcmode="lin" valueType="num">
                                      <p:cBhvr additive="base">
                                        <p:cTn id="65"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additive="base">
                                        <p:cTn id="71" dur="500" fill="hold"/>
                                        <p:tgtEl>
                                          <p:spTgt spid="13"/>
                                        </p:tgtEl>
                                        <p:attrNameLst>
                                          <p:attrName>ppt_x</p:attrName>
                                        </p:attrNameLst>
                                      </p:cBhvr>
                                      <p:tavLst>
                                        <p:tav tm="0">
                                          <p:val>
                                            <p:strVal val="#ppt_x"/>
                                          </p:val>
                                        </p:tav>
                                        <p:tav tm="100000">
                                          <p:val>
                                            <p:strVal val="#ppt_x"/>
                                          </p:val>
                                        </p:tav>
                                      </p:tavLst>
                                    </p:anim>
                                    <p:anim calcmode="lin" valueType="num">
                                      <p:cBhvr additive="base">
                                        <p:cTn id="7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0" nodeType="clickEffect">
                                  <p:stCondLst>
                                    <p:cond delay="0"/>
                                  </p:stCondLst>
                                  <p:childTnLst>
                                    <p:set>
                                      <p:cBhvr>
                                        <p:cTn id="76" dur="1" fill="hold">
                                          <p:stCondLst>
                                            <p:cond delay="0"/>
                                          </p:stCondLst>
                                        </p:cTn>
                                        <p:tgtEl>
                                          <p:spTgt spid="27">
                                            <p:bg/>
                                          </p:spTgt>
                                        </p:tgtEl>
                                        <p:attrNameLst>
                                          <p:attrName>style.visibility</p:attrName>
                                        </p:attrNameLst>
                                      </p:cBhvr>
                                      <p:to>
                                        <p:strVal val="visible"/>
                                      </p:to>
                                    </p:set>
                                    <p:anim calcmode="lin" valueType="num">
                                      <p:cBhvr additive="base">
                                        <p:cTn id="77" dur="500" fill="hold"/>
                                        <p:tgtEl>
                                          <p:spTgt spid="27">
                                            <p:bg/>
                                          </p:spTgt>
                                        </p:tgtEl>
                                        <p:attrNameLst>
                                          <p:attrName>ppt_x</p:attrName>
                                        </p:attrNameLst>
                                      </p:cBhvr>
                                      <p:tavLst>
                                        <p:tav tm="0">
                                          <p:val>
                                            <p:strVal val="#ppt_x"/>
                                          </p:val>
                                        </p:tav>
                                        <p:tav tm="100000">
                                          <p:val>
                                            <p:strVal val="#ppt_x"/>
                                          </p:val>
                                        </p:tav>
                                      </p:tavLst>
                                    </p:anim>
                                    <p:anim calcmode="lin" valueType="num">
                                      <p:cBhvr additive="base">
                                        <p:cTn id="78" dur="500" fill="hold"/>
                                        <p:tgtEl>
                                          <p:spTgt spid="27">
                                            <p:bg/>
                                          </p:spTgt>
                                        </p:tgtEl>
                                        <p:attrNameLst>
                                          <p:attrName>ppt_y</p:attrName>
                                        </p:attrNameLst>
                                      </p:cBhvr>
                                      <p:tavLst>
                                        <p:tav tm="0">
                                          <p:val>
                                            <p:strVal val="1+#ppt_h/2"/>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27">
                                            <p:txEl>
                                              <p:pRg st="0" end="0"/>
                                            </p:txEl>
                                          </p:spTgt>
                                        </p:tgtEl>
                                        <p:attrNameLst>
                                          <p:attrName>style.visibility</p:attrName>
                                        </p:attrNameLst>
                                      </p:cBhvr>
                                      <p:to>
                                        <p:strVal val="visible"/>
                                      </p:to>
                                    </p:set>
                                    <p:anim calcmode="lin" valueType="num">
                                      <p:cBhvr additive="base">
                                        <p:cTn id="83"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15"/>
                                        </p:tgtEl>
                                        <p:attrNameLst>
                                          <p:attrName>style.visibility</p:attrName>
                                        </p:attrNameLst>
                                      </p:cBhvr>
                                      <p:to>
                                        <p:strVal val="visible"/>
                                      </p:to>
                                    </p:set>
                                    <p:anim calcmode="lin" valueType="num">
                                      <p:cBhvr additive="base">
                                        <p:cTn id="89" dur="500" fill="hold"/>
                                        <p:tgtEl>
                                          <p:spTgt spid="15"/>
                                        </p:tgtEl>
                                        <p:attrNameLst>
                                          <p:attrName>ppt_x</p:attrName>
                                        </p:attrNameLst>
                                      </p:cBhvr>
                                      <p:tavLst>
                                        <p:tav tm="0">
                                          <p:val>
                                            <p:strVal val="#ppt_x"/>
                                          </p:val>
                                        </p:tav>
                                        <p:tav tm="100000">
                                          <p:val>
                                            <p:strVal val="#ppt_x"/>
                                          </p:val>
                                        </p:tav>
                                      </p:tavLst>
                                    </p:anim>
                                    <p:anim calcmode="lin" valueType="num">
                                      <p:cBhvr additive="base">
                                        <p:cTn id="9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28">
                                            <p:bg/>
                                          </p:spTgt>
                                        </p:tgtEl>
                                        <p:attrNameLst>
                                          <p:attrName>style.visibility</p:attrName>
                                        </p:attrNameLst>
                                      </p:cBhvr>
                                      <p:to>
                                        <p:strVal val="visible"/>
                                      </p:to>
                                    </p:set>
                                    <p:anim calcmode="lin" valueType="num">
                                      <p:cBhvr additive="base">
                                        <p:cTn id="95" dur="500" fill="hold"/>
                                        <p:tgtEl>
                                          <p:spTgt spid="28">
                                            <p:bg/>
                                          </p:spTgt>
                                        </p:tgtEl>
                                        <p:attrNameLst>
                                          <p:attrName>ppt_x</p:attrName>
                                        </p:attrNameLst>
                                      </p:cBhvr>
                                      <p:tavLst>
                                        <p:tav tm="0">
                                          <p:val>
                                            <p:strVal val="#ppt_x"/>
                                          </p:val>
                                        </p:tav>
                                        <p:tav tm="100000">
                                          <p:val>
                                            <p:strVal val="#ppt_x"/>
                                          </p:val>
                                        </p:tav>
                                      </p:tavLst>
                                    </p:anim>
                                    <p:anim calcmode="lin" valueType="num">
                                      <p:cBhvr additive="base">
                                        <p:cTn id="96" dur="500" fill="hold"/>
                                        <p:tgtEl>
                                          <p:spTgt spid="28">
                                            <p:bg/>
                                          </p:spTgt>
                                        </p:tgtEl>
                                        <p:attrNameLst>
                                          <p:attrName>ppt_y</p:attrName>
                                        </p:attrNameLst>
                                      </p:cBhvr>
                                      <p:tavLst>
                                        <p:tav tm="0">
                                          <p:val>
                                            <p:strVal val="1+#ppt_h/2"/>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28">
                                            <p:txEl>
                                              <p:pRg st="0" end="0"/>
                                            </p:txEl>
                                          </p:spTgt>
                                        </p:tgtEl>
                                        <p:attrNameLst>
                                          <p:attrName>style.visibility</p:attrName>
                                        </p:attrNameLst>
                                      </p:cBhvr>
                                      <p:to>
                                        <p:strVal val="visible"/>
                                      </p:to>
                                    </p:set>
                                    <p:anim calcmode="lin" valueType="num">
                                      <p:cBhvr additive="base">
                                        <p:cTn id="10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nodeType="clickEffect">
                                  <p:stCondLst>
                                    <p:cond delay="0"/>
                                  </p:stCondLst>
                                  <p:childTnLst>
                                    <p:set>
                                      <p:cBhvr>
                                        <p:cTn id="106" dur="1" fill="hold">
                                          <p:stCondLst>
                                            <p:cond delay="0"/>
                                          </p:stCondLst>
                                        </p:cTn>
                                        <p:tgtEl>
                                          <p:spTgt spid="17"/>
                                        </p:tgtEl>
                                        <p:attrNameLst>
                                          <p:attrName>style.visibility</p:attrName>
                                        </p:attrNameLst>
                                      </p:cBhvr>
                                      <p:to>
                                        <p:strVal val="visible"/>
                                      </p:to>
                                    </p:set>
                                    <p:anim calcmode="lin" valueType="num">
                                      <p:cBhvr additive="base">
                                        <p:cTn id="107" dur="500" fill="hold"/>
                                        <p:tgtEl>
                                          <p:spTgt spid="17"/>
                                        </p:tgtEl>
                                        <p:attrNameLst>
                                          <p:attrName>ppt_x</p:attrName>
                                        </p:attrNameLst>
                                      </p:cBhvr>
                                      <p:tavLst>
                                        <p:tav tm="0">
                                          <p:val>
                                            <p:strVal val="#ppt_x"/>
                                          </p:val>
                                        </p:tav>
                                        <p:tav tm="100000">
                                          <p:val>
                                            <p:strVal val="#ppt_x"/>
                                          </p:val>
                                        </p:tav>
                                      </p:tavLst>
                                    </p:anim>
                                    <p:anim calcmode="lin" valueType="num">
                                      <p:cBhvr additive="base">
                                        <p:cTn id="10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29">
                                            <p:bg/>
                                          </p:spTgt>
                                        </p:tgtEl>
                                        <p:attrNameLst>
                                          <p:attrName>style.visibility</p:attrName>
                                        </p:attrNameLst>
                                      </p:cBhvr>
                                      <p:to>
                                        <p:strVal val="visible"/>
                                      </p:to>
                                    </p:set>
                                    <p:anim calcmode="lin" valueType="num">
                                      <p:cBhvr additive="base">
                                        <p:cTn id="113" dur="500" fill="hold"/>
                                        <p:tgtEl>
                                          <p:spTgt spid="29">
                                            <p:bg/>
                                          </p:spTgt>
                                        </p:tgtEl>
                                        <p:attrNameLst>
                                          <p:attrName>ppt_x</p:attrName>
                                        </p:attrNameLst>
                                      </p:cBhvr>
                                      <p:tavLst>
                                        <p:tav tm="0">
                                          <p:val>
                                            <p:strVal val="#ppt_x"/>
                                          </p:val>
                                        </p:tav>
                                        <p:tav tm="100000">
                                          <p:val>
                                            <p:strVal val="#ppt_x"/>
                                          </p:val>
                                        </p:tav>
                                      </p:tavLst>
                                    </p:anim>
                                    <p:anim calcmode="lin" valueType="num">
                                      <p:cBhvr additive="base">
                                        <p:cTn id="114" dur="500" fill="hold"/>
                                        <p:tgtEl>
                                          <p:spTgt spid="29">
                                            <p:bg/>
                                          </p:spTgt>
                                        </p:tgtEl>
                                        <p:attrNameLst>
                                          <p:attrName>ppt_y</p:attrName>
                                        </p:attrNameLst>
                                      </p:cBhvr>
                                      <p:tavLst>
                                        <p:tav tm="0">
                                          <p:val>
                                            <p:strVal val="1+#ppt_h/2"/>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29">
                                            <p:txEl>
                                              <p:pRg st="0" end="0"/>
                                            </p:txEl>
                                          </p:spTgt>
                                        </p:tgtEl>
                                        <p:attrNameLst>
                                          <p:attrName>style.visibility</p:attrName>
                                        </p:attrNameLst>
                                      </p:cBhvr>
                                      <p:to>
                                        <p:strVal val="visible"/>
                                      </p:to>
                                    </p:set>
                                    <p:anim calcmode="lin" valueType="num">
                                      <p:cBhvr additive="base">
                                        <p:cTn id="119"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20"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4" fill="hold" nodeType="clickEffect">
                                  <p:stCondLst>
                                    <p:cond delay="0"/>
                                  </p:stCondLst>
                                  <p:childTnLst>
                                    <p:set>
                                      <p:cBhvr>
                                        <p:cTn id="124" dur="1" fill="hold">
                                          <p:stCondLst>
                                            <p:cond delay="0"/>
                                          </p:stCondLst>
                                        </p:cTn>
                                        <p:tgtEl>
                                          <p:spTgt spid="19"/>
                                        </p:tgtEl>
                                        <p:attrNameLst>
                                          <p:attrName>style.visibility</p:attrName>
                                        </p:attrNameLst>
                                      </p:cBhvr>
                                      <p:to>
                                        <p:strVal val="visible"/>
                                      </p:to>
                                    </p:set>
                                    <p:anim calcmode="lin" valueType="num">
                                      <p:cBhvr additive="base">
                                        <p:cTn id="125" dur="500" fill="hold"/>
                                        <p:tgtEl>
                                          <p:spTgt spid="19"/>
                                        </p:tgtEl>
                                        <p:attrNameLst>
                                          <p:attrName>ppt_x</p:attrName>
                                        </p:attrNameLst>
                                      </p:cBhvr>
                                      <p:tavLst>
                                        <p:tav tm="0">
                                          <p:val>
                                            <p:strVal val="#ppt_x"/>
                                          </p:val>
                                        </p:tav>
                                        <p:tav tm="100000">
                                          <p:val>
                                            <p:strVal val="#ppt_x"/>
                                          </p:val>
                                        </p:tav>
                                      </p:tavLst>
                                    </p:anim>
                                    <p:anim calcmode="lin" valueType="num">
                                      <p:cBhvr additive="base">
                                        <p:cTn id="1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4" fill="hold" grpId="0" nodeType="clickEffect">
                                  <p:stCondLst>
                                    <p:cond delay="0"/>
                                  </p:stCondLst>
                                  <p:childTnLst>
                                    <p:set>
                                      <p:cBhvr>
                                        <p:cTn id="130" dur="1" fill="hold">
                                          <p:stCondLst>
                                            <p:cond delay="0"/>
                                          </p:stCondLst>
                                        </p:cTn>
                                        <p:tgtEl>
                                          <p:spTgt spid="30">
                                            <p:bg/>
                                          </p:spTgt>
                                        </p:tgtEl>
                                        <p:attrNameLst>
                                          <p:attrName>style.visibility</p:attrName>
                                        </p:attrNameLst>
                                      </p:cBhvr>
                                      <p:to>
                                        <p:strVal val="visible"/>
                                      </p:to>
                                    </p:set>
                                    <p:anim calcmode="lin" valueType="num">
                                      <p:cBhvr additive="base">
                                        <p:cTn id="131" dur="500" fill="hold"/>
                                        <p:tgtEl>
                                          <p:spTgt spid="30">
                                            <p:bg/>
                                          </p:spTgt>
                                        </p:tgtEl>
                                        <p:attrNameLst>
                                          <p:attrName>ppt_x</p:attrName>
                                        </p:attrNameLst>
                                      </p:cBhvr>
                                      <p:tavLst>
                                        <p:tav tm="0">
                                          <p:val>
                                            <p:strVal val="#ppt_x"/>
                                          </p:val>
                                        </p:tav>
                                        <p:tav tm="100000">
                                          <p:val>
                                            <p:strVal val="#ppt_x"/>
                                          </p:val>
                                        </p:tav>
                                      </p:tavLst>
                                    </p:anim>
                                    <p:anim calcmode="lin" valueType="num">
                                      <p:cBhvr additive="base">
                                        <p:cTn id="132" dur="500" fill="hold"/>
                                        <p:tgtEl>
                                          <p:spTgt spid="30">
                                            <p:bg/>
                                          </p:spTgt>
                                        </p:tgtEl>
                                        <p:attrNameLst>
                                          <p:attrName>ppt_y</p:attrName>
                                        </p:attrNameLst>
                                      </p:cBhvr>
                                      <p:tavLst>
                                        <p:tav tm="0">
                                          <p:val>
                                            <p:strVal val="1+#ppt_h/2"/>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2" presetClass="entr" presetSubtype="4" fill="hold" grpId="0" nodeType="clickEffect">
                                  <p:stCondLst>
                                    <p:cond delay="0"/>
                                  </p:stCondLst>
                                  <p:childTnLst>
                                    <p:set>
                                      <p:cBhvr>
                                        <p:cTn id="136" dur="1" fill="hold">
                                          <p:stCondLst>
                                            <p:cond delay="0"/>
                                          </p:stCondLst>
                                        </p:cTn>
                                        <p:tgtEl>
                                          <p:spTgt spid="30">
                                            <p:txEl>
                                              <p:pRg st="0" end="0"/>
                                            </p:txEl>
                                          </p:spTgt>
                                        </p:tgtEl>
                                        <p:attrNameLst>
                                          <p:attrName>style.visibility</p:attrName>
                                        </p:attrNameLst>
                                      </p:cBhvr>
                                      <p:to>
                                        <p:strVal val="visible"/>
                                      </p:to>
                                    </p:set>
                                    <p:anim calcmode="lin" valueType="num">
                                      <p:cBhvr additive="base">
                                        <p:cTn id="137"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38" dur="500" fill="hold"/>
                                        <p:tgtEl>
                                          <p:spTgt spid="3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2" presetClass="entr" presetSubtype="4" fill="hold" nodeType="clickEffect">
                                  <p:stCondLst>
                                    <p:cond delay="0"/>
                                  </p:stCondLst>
                                  <p:childTnLst>
                                    <p:set>
                                      <p:cBhvr>
                                        <p:cTn id="142" dur="1" fill="hold">
                                          <p:stCondLst>
                                            <p:cond delay="0"/>
                                          </p:stCondLst>
                                        </p:cTn>
                                        <p:tgtEl>
                                          <p:spTgt spid="21"/>
                                        </p:tgtEl>
                                        <p:attrNameLst>
                                          <p:attrName>style.visibility</p:attrName>
                                        </p:attrNameLst>
                                      </p:cBhvr>
                                      <p:to>
                                        <p:strVal val="visible"/>
                                      </p:to>
                                    </p:set>
                                    <p:anim calcmode="lin" valueType="num">
                                      <p:cBhvr additive="base">
                                        <p:cTn id="143" dur="500" fill="hold"/>
                                        <p:tgtEl>
                                          <p:spTgt spid="21"/>
                                        </p:tgtEl>
                                        <p:attrNameLst>
                                          <p:attrName>ppt_x</p:attrName>
                                        </p:attrNameLst>
                                      </p:cBhvr>
                                      <p:tavLst>
                                        <p:tav tm="0">
                                          <p:val>
                                            <p:strVal val="#ppt_x"/>
                                          </p:val>
                                        </p:tav>
                                        <p:tav tm="100000">
                                          <p:val>
                                            <p:strVal val="#ppt_x"/>
                                          </p:val>
                                        </p:tav>
                                      </p:tavLst>
                                    </p:anim>
                                    <p:anim calcmode="lin" valueType="num">
                                      <p:cBhvr additive="base">
                                        <p:cTn id="14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presetID="2" presetClass="entr" presetSubtype="4" fill="hold" grpId="0" nodeType="clickEffect">
                                  <p:stCondLst>
                                    <p:cond delay="0"/>
                                  </p:stCondLst>
                                  <p:childTnLst>
                                    <p:set>
                                      <p:cBhvr>
                                        <p:cTn id="148" dur="1" fill="hold">
                                          <p:stCondLst>
                                            <p:cond delay="0"/>
                                          </p:stCondLst>
                                        </p:cTn>
                                        <p:tgtEl>
                                          <p:spTgt spid="31">
                                            <p:bg/>
                                          </p:spTgt>
                                        </p:tgtEl>
                                        <p:attrNameLst>
                                          <p:attrName>style.visibility</p:attrName>
                                        </p:attrNameLst>
                                      </p:cBhvr>
                                      <p:to>
                                        <p:strVal val="visible"/>
                                      </p:to>
                                    </p:set>
                                    <p:anim calcmode="lin" valueType="num">
                                      <p:cBhvr additive="base">
                                        <p:cTn id="149" dur="500" fill="hold"/>
                                        <p:tgtEl>
                                          <p:spTgt spid="31">
                                            <p:bg/>
                                          </p:spTgt>
                                        </p:tgtEl>
                                        <p:attrNameLst>
                                          <p:attrName>ppt_x</p:attrName>
                                        </p:attrNameLst>
                                      </p:cBhvr>
                                      <p:tavLst>
                                        <p:tav tm="0">
                                          <p:val>
                                            <p:strVal val="#ppt_x"/>
                                          </p:val>
                                        </p:tav>
                                        <p:tav tm="100000">
                                          <p:val>
                                            <p:strVal val="#ppt_x"/>
                                          </p:val>
                                        </p:tav>
                                      </p:tavLst>
                                    </p:anim>
                                    <p:anim calcmode="lin" valueType="num">
                                      <p:cBhvr additive="base">
                                        <p:cTn id="150" dur="500" fill="hold"/>
                                        <p:tgtEl>
                                          <p:spTgt spid="31">
                                            <p:bg/>
                                          </p:spTgt>
                                        </p:tgtEl>
                                        <p:attrNameLst>
                                          <p:attrName>ppt_y</p:attrName>
                                        </p:attrNameLst>
                                      </p:cBhvr>
                                      <p:tavLst>
                                        <p:tav tm="0">
                                          <p:val>
                                            <p:strVal val="1+#ppt_h/2"/>
                                          </p:val>
                                        </p:tav>
                                        <p:tav tm="100000">
                                          <p:val>
                                            <p:strVal val="#ppt_y"/>
                                          </p:val>
                                        </p:tav>
                                      </p:tavLst>
                                    </p:anim>
                                  </p:childTnLst>
                                </p:cTn>
                              </p:par>
                            </p:childTnLst>
                          </p:cTn>
                        </p:par>
                      </p:childTnLst>
                    </p:cTn>
                  </p:par>
                  <p:par>
                    <p:cTn id="151" fill="hold">
                      <p:stCondLst>
                        <p:cond delay="indefinite"/>
                      </p:stCondLst>
                      <p:childTnLst>
                        <p:par>
                          <p:cTn id="152" fill="hold">
                            <p:stCondLst>
                              <p:cond delay="0"/>
                            </p:stCondLst>
                            <p:childTnLst>
                              <p:par>
                                <p:cTn id="153" presetID="2" presetClass="entr" presetSubtype="4" fill="hold" grpId="0" nodeType="clickEffect">
                                  <p:stCondLst>
                                    <p:cond delay="0"/>
                                  </p:stCondLst>
                                  <p:childTnLst>
                                    <p:set>
                                      <p:cBhvr>
                                        <p:cTn id="154" dur="1" fill="hold">
                                          <p:stCondLst>
                                            <p:cond delay="0"/>
                                          </p:stCondLst>
                                        </p:cTn>
                                        <p:tgtEl>
                                          <p:spTgt spid="31">
                                            <p:txEl>
                                              <p:pRg st="0" end="0"/>
                                            </p:txEl>
                                          </p:spTgt>
                                        </p:tgtEl>
                                        <p:attrNameLst>
                                          <p:attrName>style.visibility</p:attrName>
                                        </p:attrNameLst>
                                      </p:cBhvr>
                                      <p:to>
                                        <p:strVal val="visible"/>
                                      </p:to>
                                    </p:set>
                                    <p:anim calcmode="lin" valueType="num">
                                      <p:cBhvr additive="base">
                                        <p:cTn id="155"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156"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4" fill="hold" nodeType="clickEffect">
                                  <p:stCondLst>
                                    <p:cond delay="0"/>
                                  </p:stCondLst>
                                  <p:childTnLst>
                                    <p:set>
                                      <p:cBhvr>
                                        <p:cTn id="160" dur="1" fill="hold">
                                          <p:stCondLst>
                                            <p:cond delay="0"/>
                                          </p:stCondLst>
                                        </p:cTn>
                                        <p:tgtEl>
                                          <p:spTgt spid="23"/>
                                        </p:tgtEl>
                                        <p:attrNameLst>
                                          <p:attrName>style.visibility</p:attrName>
                                        </p:attrNameLst>
                                      </p:cBhvr>
                                      <p:to>
                                        <p:strVal val="visible"/>
                                      </p:to>
                                    </p:set>
                                    <p:anim calcmode="lin" valueType="num">
                                      <p:cBhvr additive="base">
                                        <p:cTn id="161" dur="500" fill="hold"/>
                                        <p:tgtEl>
                                          <p:spTgt spid="23"/>
                                        </p:tgtEl>
                                        <p:attrNameLst>
                                          <p:attrName>ppt_x</p:attrName>
                                        </p:attrNameLst>
                                      </p:cBhvr>
                                      <p:tavLst>
                                        <p:tav tm="0">
                                          <p:val>
                                            <p:strVal val="#ppt_x"/>
                                          </p:val>
                                        </p:tav>
                                        <p:tav tm="100000">
                                          <p:val>
                                            <p:strVal val="#ppt_x"/>
                                          </p:val>
                                        </p:tav>
                                      </p:tavLst>
                                    </p:anim>
                                    <p:anim calcmode="lin" valueType="num">
                                      <p:cBhvr additive="base">
                                        <p:cTn id="16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2" presetClass="entr" presetSubtype="4" fill="hold" grpId="0" nodeType="clickEffect">
                                  <p:stCondLst>
                                    <p:cond delay="0"/>
                                  </p:stCondLst>
                                  <p:childTnLst>
                                    <p:set>
                                      <p:cBhvr>
                                        <p:cTn id="166" dur="1" fill="hold">
                                          <p:stCondLst>
                                            <p:cond delay="0"/>
                                          </p:stCondLst>
                                        </p:cTn>
                                        <p:tgtEl>
                                          <p:spTgt spid="32">
                                            <p:bg/>
                                          </p:spTgt>
                                        </p:tgtEl>
                                        <p:attrNameLst>
                                          <p:attrName>style.visibility</p:attrName>
                                        </p:attrNameLst>
                                      </p:cBhvr>
                                      <p:to>
                                        <p:strVal val="visible"/>
                                      </p:to>
                                    </p:set>
                                    <p:anim calcmode="lin" valueType="num">
                                      <p:cBhvr additive="base">
                                        <p:cTn id="167" dur="500" fill="hold"/>
                                        <p:tgtEl>
                                          <p:spTgt spid="32">
                                            <p:bg/>
                                          </p:spTgt>
                                        </p:tgtEl>
                                        <p:attrNameLst>
                                          <p:attrName>ppt_x</p:attrName>
                                        </p:attrNameLst>
                                      </p:cBhvr>
                                      <p:tavLst>
                                        <p:tav tm="0">
                                          <p:val>
                                            <p:strVal val="#ppt_x"/>
                                          </p:val>
                                        </p:tav>
                                        <p:tav tm="100000">
                                          <p:val>
                                            <p:strVal val="#ppt_x"/>
                                          </p:val>
                                        </p:tav>
                                      </p:tavLst>
                                    </p:anim>
                                    <p:anim calcmode="lin" valueType="num">
                                      <p:cBhvr additive="base">
                                        <p:cTn id="168" dur="500" fill="hold"/>
                                        <p:tgtEl>
                                          <p:spTgt spid="32">
                                            <p:bg/>
                                          </p:spTgt>
                                        </p:tgtEl>
                                        <p:attrNameLst>
                                          <p:attrName>ppt_y</p:attrName>
                                        </p:attrNameLst>
                                      </p:cBhvr>
                                      <p:tavLst>
                                        <p:tav tm="0">
                                          <p:val>
                                            <p:strVal val="1+#ppt_h/2"/>
                                          </p:val>
                                        </p:tav>
                                        <p:tav tm="100000">
                                          <p:val>
                                            <p:strVal val="#ppt_y"/>
                                          </p:val>
                                        </p:tav>
                                      </p:tavLst>
                                    </p:anim>
                                  </p:childTnLst>
                                </p:cTn>
                              </p:par>
                            </p:childTnLst>
                          </p:cTn>
                        </p:par>
                      </p:childTnLst>
                    </p:cTn>
                  </p:par>
                  <p:par>
                    <p:cTn id="169" fill="hold">
                      <p:stCondLst>
                        <p:cond delay="indefinite"/>
                      </p:stCondLst>
                      <p:childTnLst>
                        <p:par>
                          <p:cTn id="170" fill="hold">
                            <p:stCondLst>
                              <p:cond delay="0"/>
                            </p:stCondLst>
                            <p:childTnLst>
                              <p:par>
                                <p:cTn id="171" presetID="2" presetClass="entr" presetSubtype="4" fill="hold" grpId="0" nodeType="clickEffect">
                                  <p:stCondLst>
                                    <p:cond delay="0"/>
                                  </p:stCondLst>
                                  <p:childTnLst>
                                    <p:set>
                                      <p:cBhvr>
                                        <p:cTn id="172" dur="1" fill="hold">
                                          <p:stCondLst>
                                            <p:cond delay="0"/>
                                          </p:stCondLst>
                                        </p:cTn>
                                        <p:tgtEl>
                                          <p:spTgt spid="32">
                                            <p:txEl>
                                              <p:pRg st="0" end="0"/>
                                            </p:txEl>
                                          </p:spTgt>
                                        </p:tgtEl>
                                        <p:attrNameLst>
                                          <p:attrName>style.visibility</p:attrName>
                                        </p:attrNameLst>
                                      </p:cBhvr>
                                      <p:to>
                                        <p:strVal val="visible"/>
                                      </p:to>
                                    </p:set>
                                    <p:anim calcmode="lin" valueType="num">
                                      <p:cBhvr additive="base">
                                        <p:cTn id="173"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174"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5" fill="hold">
                      <p:stCondLst>
                        <p:cond delay="indefinite"/>
                      </p:stCondLst>
                      <p:childTnLst>
                        <p:par>
                          <p:cTn id="176" fill="hold">
                            <p:stCondLst>
                              <p:cond delay="0"/>
                            </p:stCondLst>
                            <p:childTnLst>
                              <p:par>
                                <p:cTn id="177" presetID="2" presetClass="entr" presetSubtype="4" fill="hold" grpId="0" nodeType="clickEffect">
                                  <p:stCondLst>
                                    <p:cond delay="0"/>
                                  </p:stCondLst>
                                  <p:childTnLst>
                                    <p:set>
                                      <p:cBhvr>
                                        <p:cTn id="178" dur="1" fill="hold">
                                          <p:stCondLst>
                                            <p:cond delay="0"/>
                                          </p:stCondLst>
                                        </p:cTn>
                                        <p:tgtEl>
                                          <p:spTgt spid="32">
                                            <p:txEl>
                                              <p:pRg st="1" end="1"/>
                                            </p:txEl>
                                          </p:spTgt>
                                        </p:tgtEl>
                                        <p:attrNameLst>
                                          <p:attrName>style.visibility</p:attrName>
                                        </p:attrNameLst>
                                      </p:cBhvr>
                                      <p:to>
                                        <p:strVal val="visible"/>
                                      </p:to>
                                    </p:set>
                                    <p:anim calcmode="lin" valueType="num">
                                      <p:cBhvr additive="base">
                                        <p:cTn id="179" dur="500" fill="hold"/>
                                        <p:tgtEl>
                                          <p:spTgt spid="32">
                                            <p:txEl>
                                              <p:pRg st="1" end="1"/>
                                            </p:txEl>
                                          </p:spTgt>
                                        </p:tgtEl>
                                        <p:attrNameLst>
                                          <p:attrName>ppt_x</p:attrName>
                                        </p:attrNameLst>
                                      </p:cBhvr>
                                      <p:tavLst>
                                        <p:tav tm="0">
                                          <p:val>
                                            <p:strVal val="#ppt_x"/>
                                          </p:val>
                                        </p:tav>
                                        <p:tav tm="100000">
                                          <p:val>
                                            <p:strVal val="#ppt_x"/>
                                          </p:val>
                                        </p:tav>
                                      </p:tavLst>
                                    </p:anim>
                                    <p:anim calcmode="lin" valueType="num">
                                      <p:cBhvr additive="base">
                                        <p:cTn id="180" dur="500" fill="hold"/>
                                        <p:tgtEl>
                                          <p:spTgt spid="3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24" grpId="0" build="p" animBg="1"/>
      <p:bldP spid="25" grpId="0" build="p" animBg="1"/>
      <p:bldP spid="26" grpId="0" build="p" animBg="1"/>
      <p:bldP spid="27" grpId="0" build="p" animBg="1"/>
      <p:bldP spid="28" grpId="0" build="p" animBg="1"/>
      <p:bldP spid="29" grpId="0" build="p" animBg="1"/>
      <p:bldP spid="30" grpId="0" build="p" animBg="1"/>
      <p:bldP spid="31" grpId="0" build="p" animBg="1"/>
      <p:bldP spid="3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500166" y="1857364"/>
            <a:ext cx="5000660" cy="3785652"/>
          </a:xfrm>
          <a:prstGeom prst="rect">
            <a:avLst/>
          </a:prstGeom>
        </p:spPr>
        <p:txBody>
          <a:bodyPr wrap="square">
            <a:spAutoFit/>
          </a:bodyPr>
          <a:lstStyle/>
          <a:p>
            <a:pPr lvl="0"/>
            <a:r>
              <a:rPr lang="cs-CZ" sz="2400" dirty="0">
                <a:latin typeface="Segoe UI Semibold" panose="020B0702040204020203" pitchFamily="34" charset="0"/>
                <a:cs typeface="Segoe UI Semibold" panose="020B0702040204020203" pitchFamily="34" charset="0"/>
              </a:rPr>
              <a:t>migrace</a:t>
            </a:r>
          </a:p>
          <a:p>
            <a:pPr lvl="0"/>
            <a:r>
              <a:rPr lang="cs-CZ" sz="2400" dirty="0">
                <a:latin typeface="Segoe UI Semibold" panose="020B0702040204020203" pitchFamily="34" charset="0"/>
                <a:cs typeface="Segoe UI Semibold" panose="020B0702040204020203" pitchFamily="34" charset="0"/>
              </a:rPr>
              <a:t>globální migrace</a:t>
            </a:r>
          </a:p>
          <a:p>
            <a:pPr lvl="0"/>
            <a:r>
              <a:rPr lang="cs-CZ" sz="2400" dirty="0">
                <a:latin typeface="Segoe UI Semibold" panose="020B0702040204020203" pitchFamily="34" charset="0"/>
                <a:cs typeface="Segoe UI Semibold" panose="020B0702040204020203" pitchFamily="34" charset="0"/>
              </a:rPr>
              <a:t>klima</a:t>
            </a:r>
          </a:p>
          <a:p>
            <a:pPr lvl="0"/>
            <a:r>
              <a:rPr lang="cs-CZ" sz="2400" dirty="0">
                <a:latin typeface="Segoe UI Semibold" panose="020B0702040204020203" pitchFamily="34" charset="0"/>
                <a:cs typeface="Segoe UI Semibold" panose="020B0702040204020203" pitchFamily="34" charset="0"/>
              </a:rPr>
              <a:t>klimatická změna</a:t>
            </a:r>
          </a:p>
          <a:p>
            <a:pPr lvl="0"/>
            <a:r>
              <a:rPr lang="cs-CZ" sz="2400" dirty="0">
                <a:latin typeface="Segoe UI Semibold" panose="020B0702040204020203" pitchFamily="34" charset="0"/>
                <a:cs typeface="Segoe UI Semibold" panose="020B0702040204020203" pitchFamily="34" charset="0"/>
              </a:rPr>
              <a:t>kočovný klan</a:t>
            </a:r>
          </a:p>
          <a:p>
            <a:pPr lvl="0"/>
            <a:r>
              <a:rPr lang="cs-CZ" sz="2400" dirty="0">
                <a:latin typeface="Segoe UI Semibold" panose="020B0702040204020203" pitchFamily="34" charset="0"/>
                <a:cs typeface="Segoe UI Semibold" panose="020B0702040204020203" pitchFamily="34" charset="0"/>
              </a:rPr>
              <a:t>megafauna</a:t>
            </a:r>
          </a:p>
          <a:p>
            <a:pPr lvl="0"/>
            <a:r>
              <a:rPr lang="cs-CZ" sz="2400" dirty="0">
                <a:latin typeface="Segoe UI Semibold" panose="020B0702040204020203" pitchFamily="34" charset="0"/>
                <a:cs typeface="Segoe UI Semibold" panose="020B0702040204020203" pitchFamily="34" charset="0"/>
              </a:rPr>
              <a:t>lovci a sběrači</a:t>
            </a:r>
          </a:p>
          <a:p>
            <a:pPr lvl="0"/>
            <a:r>
              <a:rPr lang="cs-CZ" sz="2400" dirty="0">
                <a:latin typeface="Segoe UI Semibold" panose="020B0702040204020203" pitchFamily="34" charset="0"/>
                <a:cs typeface="Segoe UI Semibold" panose="020B0702040204020203" pitchFamily="34" charset="0"/>
              </a:rPr>
              <a:t>ekologická rovnováha</a:t>
            </a:r>
          </a:p>
          <a:p>
            <a:pPr lvl="0"/>
            <a:r>
              <a:rPr lang="cs-CZ" sz="2400" dirty="0">
                <a:latin typeface="Segoe UI Semibold" panose="020B0702040204020203" pitchFamily="34" charset="0"/>
                <a:cs typeface="Segoe UI Semibold" panose="020B0702040204020203" pitchFamily="34" charset="0"/>
              </a:rPr>
              <a:t>globální vlna nízkých teplot</a:t>
            </a:r>
          </a:p>
          <a:p>
            <a:r>
              <a:rPr lang="cs-CZ" sz="2400" dirty="0">
                <a:latin typeface="Segoe UI Semibold" panose="020B0702040204020203" pitchFamily="34" charset="0"/>
                <a:cs typeface="Segoe UI Semibold" panose="020B0702040204020203" pitchFamily="34" charset="0"/>
              </a:rPr>
              <a:t>glaciální maximum</a:t>
            </a:r>
          </a:p>
        </p:txBody>
      </p:sp>
      <p:sp>
        <p:nvSpPr>
          <p:cNvPr id="3" name="TextovéPole 2"/>
          <p:cNvSpPr txBox="1"/>
          <p:nvPr/>
        </p:nvSpPr>
        <p:spPr>
          <a:xfrm>
            <a:off x="1500166" y="500042"/>
            <a:ext cx="6072230" cy="707886"/>
          </a:xfrm>
          <a:prstGeom prst="rect">
            <a:avLst/>
          </a:prstGeom>
          <a:noFill/>
        </p:spPr>
        <p:txBody>
          <a:bodyPr wrap="square" rtlCol="0">
            <a:spAutoFit/>
          </a:bodyPr>
          <a:lstStyle/>
          <a:p>
            <a:r>
              <a:rPr lang="cs-CZ" sz="4000" b="1" dirty="0">
                <a:latin typeface="Segoe UI Semibold" panose="020B0702040204020203" pitchFamily="34" charset="0"/>
                <a:cs typeface="Segoe UI Semibold" panose="020B0702040204020203" pitchFamily="34" charset="0"/>
              </a:rPr>
              <a:t>Pojmy potřebné v lekci: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p:cNvPicPr/>
          <p:nvPr/>
        </p:nvPicPr>
        <p:blipFill>
          <a:blip r:embed="rId2">
            <a:extLst>
              <a:ext uri="{28A0092B-C50C-407E-A947-70E740481C1C}">
                <a14:useLocalDpi xmlns:a14="http://schemas.microsoft.com/office/drawing/2010/main" val="0"/>
              </a:ext>
            </a:extLst>
          </a:blip>
          <a:stretch>
            <a:fillRect/>
          </a:stretch>
        </p:blipFill>
        <p:spPr>
          <a:xfrm>
            <a:off x="539552" y="98051"/>
            <a:ext cx="8280920" cy="674136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ek 2"/>
          <p:cNvPicPr/>
          <p:nvPr/>
        </p:nvPicPr>
        <p:blipFill>
          <a:blip r:embed="rId2">
            <a:extLst>
              <a:ext uri="{28A0092B-C50C-407E-A947-70E740481C1C}">
                <a14:useLocalDpi xmlns:a14="http://schemas.microsoft.com/office/drawing/2010/main" val="0"/>
              </a:ext>
            </a:extLst>
          </a:blip>
          <a:stretch>
            <a:fillRect/>
          </a:stretch>
        </p:blipFill>
        <p:spPr>
          <a:xfrm>
            <a:off x="781441" y="28631"/>
            <a:ext cx="7704856" cy="674136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251520" y="260648"/>
            <a:ext cx="8748464" cy="5724644"/>
          </a:xfrm>
          <a:prstGeom prst="rect">
            <a:avLst/>
          </a:prstGeom>
        </p:spPr>
        <p:txBody>
          <a:bodyPr wrap="square">
            <a:spAutoFit/>
          </a:bodyPr>
          <a:lstStyle/>
          <a:p>
            <a:pPr lvl="0"/>
            <a:r>
              <a:rPr lang="cs-CZ" sz="2800" b="1" dirty="0">
                <a:latin typeface="Segoe UI Semibold" panose="020B0702040204020203" pitchFamily="34" charset="0"/>
                <a:cs typeface="Segoe UI Semibold" panose="020B0702040204020203" pitchFamily="34" charset="0"/>
              </a:rPr>
              <a:t>Otázky:</a:t>
            </a:r>
          </a:p>
          <a:p>
            <a:pPr lvl="0"/>
            <a:endParaRPr lang="cs-CZ" sz="2800" b="1" dirty="0">
              <a:latin typeface="Segoe UI Semibold" panose="020B0702040204020203" pitchFamily="34" charset="0"/>
              <a:cs typeface="Segoe UI Semibold" panose="020B0702040204020203" pitchFamily="34" charset="0"/>
            </a:endParaRPr>
          </a:p>
          <a:p>
            <a:pPr lvl="0"/>
            <a:r>
              <a:rPr lang="cs-CZ" sz="2000" b="1" dirty="0">
                <a:latin typeface="Segoe UI Semibold" panose="020B0702040204020203" pitchFamily="34" charset="0"/>
                <a:cs typeface="Segoe UI Semibold" panose="020B0702040204020203" pitchFamily="34" charset="0"/>
              </a:rPr>
              <a:t>Pokrytí ledem před 20 000 lety a dnes – kdy bylo v daném regionu větší? </a:t>
            </a:r>
            <a:endParaRPr lang="cs-CZ" sz="1400" b="1" dirty="0">
              <a:latin typeface="Segoe UI Semibold" panose="020B0702040204020203" pitchFamily="34" charset="0"/>
              <a:cs typeface="Segoe UI Semibold" panose="020B0702040204020203" pitchFamily="34" charset="0"/>
            </a:endParaRPr>
          </a:p>
          <a:p>
            <a:pPr lvl="0"/>
            <a:r>
              <a:rPr lang="cs-CZ" dirty="0">
                <a:latin typeface="Segoe UI Semibold" panose="020B0702040204020203" pitchFamily="34" charset="0"/>
                <a:cs typeface="Segoe UI Semibold" panose="020B0702040204020203" pitchFamily="34" charset="0"/>
              </a:rPr>
              <a:t>Vyber jednu odpověď: </a:t>
            </a:r>
          </a:p>
          <a:p>
            <a:pPr lvl="0"/>
            <a:endParaRPr lang="cs-CZ" dirty="0">
              <a:latin typeface="Segoe UI Semibold" panose="020B0702040204020203" pitchFamily="34" charset="0"/>
              <a:cs typeface="Segoe UI Semibold" panose="020B0702040204020203" pitchFamily="34" charset="0"/>
            </a:endParaRPr>
          </a:p>
          <a:p>
            <a:pPr lvl="0">
              <a:buFont typeface="Arial" pitchFamily="34" charset="0"/>
              <a:buChar char="•"/>
            </a:pPr>
            <a:r>
              <a:rPr lang="cs-CZ" dirty="0">
                <a:latin typeface="Segoe UI Semibold" panose="020B0702040204020203" pitchFamily="34" charset="0"/>
                <a:cs typeface="Segoe UI Semibold" panose="020B0702040204020203" pitchFamily="34" charset="0"/>
              </a:rPr>
              <a:t> v současnosti, a to o hodně,</a:t>
            </a:r>
          </a:p>
          <a:p>
            <a:pPr lvl="0">
              <a:buFont typeface="Arial" pitchFamily="34" charset="0"/>
              <a:buChar char="•"/>
            </a:pPr>
            <a:r>
              <a:rPr lang="cs-CZ" dirty="0">
                <a:latin typeface="Segoe UI Semibold" panose="020B0702040204020203" pitchFamily="34" charset="0"/>
                <a:cs typeface="Segoe UI Semibold" panose="020B0702040204020203" pitchFamily="34" charset="0"/>
              </a:rPr>
              <a:t> v současnosti, ale jen o trochu,</a:t>
            </a:r>
          </a:p>
          <a:p>
            <a:pPr lvl="0">
              <a:buFont typeface="Arial" pitchFamily="34" charset="0"/>
              <a:buChar char="•"/>
            </a:pPr>
            <a:r>
              <a:rPr lang="cs-CZ" dirty="0">
                <a:latin typeface="Segoe UI Semibold" panose="020B0702040204020203" pitchFamily="34" charset="0"/>
                <a:cs typeface="Segoe UI Semibold" panose="020B0702040204020203" pitchFamily="34" charset="0"/>
              </a:rPr>
              <a:t> v minulosti, a to o hodně,</a:t>
            </a:r>
          </a:p>
          <a:p>
            <a:pPr lvl="0">
              <a:buFont typeface="Arial" pitchFamily="34" charset="0"/>
              <a:buChar char="•"/>
            </a:pPr>
            <a:r>
              <a:rPr lang="cs-CZ" dirty="0">
                <a:latin typeface="Segoe UI Semibold" panose="020B0702040204020203" pitchFamily="34" charset="0"/>
                <a:cs typeface="Segoe UI Semibold" panose="020B0702040204020203" pitchFamily="34" charset="0"/>
              </a:rPr>
              <a:t> v minulosti, ale jen o trochu,</a:t>
            </a:r>
          </a:p>
          <a:p>
            <a:pPr lvl="0">
              <a:buFont typeface="Arial" pitchFamily="34" charset="0"/>
              <a:buChar char="•"/>
            </a:pPr>
            <a:r>
              <a:rPr lang="cs-CZ" dirty="0">
                <a:latin typeface="Segoe UI Semibold" panose="020B0702040204020203" pitchFamily="34" charset="0"/>
                <a:cs typeface="Segoe UI Semibold" panose="020B0702040204020203" pitchFamily="34" charset="0"/>
              </a:rPr>
              <a:t> je to stejné.</a:t>
            </a:r>
          </a:p>
          <a:p>
            <a:pPr lvl="0">
              <a:buFont typeface="Arial" pitchFamily="34" charset="0"/>
              <a:buChar char="•"/>
            </a:pPr>
            <a:endParaRPr lang="cs-CZ" dirty="0">
              <a:latin typeface="Segoe UI Semibold" panose="020B0702040204020203" pitchFamily="34" charset="0"/>
              <a:cs typeface="Segoe UI Semibold" panose="020B0702040204020203" pitchFamily="34" charset="0"/>
            </a:endParaRPr>
          </a:p>
          <a:p>
            <a:pPr lvl="0"/>
            <a:r>
              <a:rPr lang="cs-CZ" sz="2000" b="1" dirty="0">
                <a:latin typeface="Segoe UI Semibold" panose="020B0702040204020203" pitchFamily="34" charset="0"/>
                <a:cs typeface="Segoe UI Semibold" panose="020B0702040204020203" pitchFamily="34" charset="0"/>
              </a:rPr>
              <a:t>Obnažení země před 20 000 lety a dnes – kdy bylo v daném regionu větší? </a:t>
            </a:r>
          </a:p>
          <a:p>
            <a:pPr lvl="0"/>
            <a:r>
              <a:rPr lang="cs-CZ" dirty="0">
                <a:latin typeface="Segoe UI Semibold" panose="020B0702040204020203" pitchFamily="34" charset="0"/>
                <a:cs typeface="Segoe UI Semibold" panose="020B0702040204020203" pitchFamily="34" charset="0"/>
              </a:rPr>
              <a:t>Vyber jednu odpověď:</a:t>
            </a:r>
          </a:p>
          <a:p>
            <a:pPr lvl="0"/>
            <a:endParaRPr lang="cs-CZ" dirty="0">
              <a:latin typeface="Segoe UI Semibold" panose="020B0702040204020203" pitchFamily="34" charset="0"/>
              <a:cs typeface="Segoe UI Semibold" panose="020B0702040204020203" pitchFamily="34" charset="0"/>
            </a:endParaRPr>
          </a:p>
          <a:p>
            <a:pPr lvl="0">
              <a:buFont typeface="Arial" pitchFamily="34" charset="0"/>
              <a:buChar char="•"/>
            </a:pPr>
            <a:r>
              <a:rPr lang="cs-CZ" dirty="0">
                <a:latin typeface="Segoe UI Semibold" panose="020B0702040204020203" pitchFamily="34" charset="0"/>
                <a:cs typeface="Segoe UI Semibold" panose="020B0702040204020203" pitchFamily="34" charset="0"/>
              </a:rPr>
              <a:t> v současnosti, a to o hodně,</a:t>
            </a:r>
          </a:p>
          <a:p>
            <a:pPr lvl="0">
              <a:buFont typeface="Arial" pitchFamily="34" charset="0"/>
              <a:buChar char="•"/>
            </a:pPr>
            <a:r>
              <a:rPr lang="cs-CZ" dirty="0">
                <a:latin typeface="Segoe UI Semibold" panose="020B0702040204020203" pitchFamily="34" charset="0"/>
                <a:cs typeface="Segoe UI Semibold" panose="020B0702040204020203" pitchFamily="34" charset="0"/>
              </a:rPr>
              <a:t> v současnosti, ale jen o trochu,</a:t>
            </a:r>
          </a:p>
          <a:p>
            <a:pPr lvl="0">
              <a:buFont typeface="Arial" pitchFamily="34" charset="0"/>
              <a:buChar char="•"/>
            </a:pPr>
            <a:r>
              <a:rPr lang="cs-CZ" dirty="0">
                <a:latin typeface="Segoe UI Semibold" panose="020B0702040204020203" pitchFamily="34" charset="0"/>
                <a:cs typeface="Segoe UI Semibold" panose="020B0702040204020203" pitchFamily="34" charset="0"/>
              </a:rPr>
              <a:t> v minulosti, a to o hodně,</a:t>
            </a:r>
          </a:p>
          <a:p>
            <a:pPr lvl="0">
              <a:buFont typeface="Arial" pitchFamily="34" charset="0"/>
              <a:buChar char="•"/>
            </a:pPr>
            <a:r>
              <a:rPr lang="cs-CZ" dirty="0">
                <a:latin typeface="Segoe UI Semibold" panose="020B0702040204020203" pitchFamily="34" charset="0"/>
                <a:cs typeface="Segoe UI Semibold" panose="020B0702040204020203" pitchFamily="34" charset="0"/>
              </a:rPr>
              <a:t> v minulosti, ale jen o trochu,</a:t>
            </a:r>
          </a:p>
          <a:p>
            <a:pPr lvl="0">
              <a:buFont typeface="Arial" pitchFamily="34" charset="0"/>
              <a:buChar char="•"/>
            </a:pPr>
            <a:r>
              <a:rPr lang="cs-CZ" dirty="0">
                <a:latin typeface="Segoe UI Semibold" panose="020B0702040204020203" pitchFamily="34" charset="0"/>
                <a:cs typeface="Segoe UI Semibold" panose="020B0702040204020203" pitchFamily="34" charset="0"/>
              </a:rPr>
              <a:t> je to stejné.</a:t>
            </a:r>
            <a:endParaRPr lang="cs-CZ" sz="2000" dirty="0">
              <a:latin typeface="Segoe UI Semibold" panose="020B0702040204020203" pitchFamily="34" charset="0"/>
              <a:cs typeface="Segoe UI Semibold" panose="020B0702040204020203"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délník 2"/>
          <p:cNvSpPr/>
          <p:nvPr/>
        </p:nvSpPr>
        <p:spPr>
          <a:xfrm>
            <a:off x="251520" y="476672"/>
            <a:ext cx="8784976" cy="5909310"/>
          </a:xfrm>
          <a:prstGeom prst="rect">
            <a:avLst/>
          </a:prstGeom>
        </p:spPr>
        <p:txBody>
          <a:bodyPr wrap="square">
            <a:spAutoFit/>
          </a:bodyPr>
          <a:lstStyle/>
          <a:p>
            <a:r>
              <a:rPr lang="cs-CZ" dirty="0" smtClean="0">
                <a:latin typeface="Segoe UI Semibold" panose="020B0702040204020203" pitchFamily="34" charset="0"/>
                <a:cs typeface="Segoe UI Semibold" panose="020B0702040204020203" pitchFamily="34" charset="0"/>
              </a:rPr>
              <a:t>LIDÉ </a:t>
            </a:r>
            <a:r>
              <a:rPr lang="cs-CZ" dirty="0">
                <a:latin typeface="Segoe UI Semibold" panose="020B0702040204020203" pitchFamily="34" charset="0"/>
                <a:cs typeface="Segoe UI Semibold" panose="020B0702040204020203" pitchFamily="34" charset="0"/>
              </a:rPr>
              <a:t>MĚNÍ </a:t>
            </a:r>
            <a:r>
              <a:rPr lang="cs-CZ" dirty="0" smtClean="0">
                <a:latin typeface="Segoe UI Semibold" panose="020B0702040204020203" pitchFamily="34" charset="0"/>
                <a:cs typeface="Segoe UI Semibold" panose="020B0702040204020203" pitchFamily="34" charset="0"/>
              </a:rPr>
              <a:t>PŘÍRODU</a:t>
            </a:r>
          </a:p>
          <a:p>
            <a:endParaRPr lang="cs-CZ" dirty="0">
              <a:latin typeface="Segoe UI Semibold" panose="020B0702040204020203" pitchFamily="34" charset="0"/>
              <a:cs typeface="Segoe UI Semibold" panose="020B0702040204020203" pitchFamily="34" charset="0"/>
            </a:endParaRPr>
          </a:p>
          <a:p>
            <a:pPr algn="just"/>
            <a:r>
              <a:rPr lang="cs-CZ" dirty="0">
                <a:latin typeface="Segoe UI Semibold" panose="020B0702040204020203" pitchFamily="34" charset="0"/>
                <a:cs typeface="Segoe UI Semibold" panose="020B0702040204020203" pitchFamily="34" charset="0"/>
              </a:rPr>
              <a:t>Podnebí zapříčinilo mnoho převratných proměn planety Země a lidského života.</a:t>
            </a:r>
          </a:p>
          <a:p>
            <a:pPr algn="just"/>
            <a:r>
              <a:rPr lang="cs-CZ" dirty="0">
                <a:latin typeface="Segoe UI Semibold" panose="020B0702040204020203" pitchFamily="34" charset="0"/>
                <a:cs typeface="Segoe UI Semibold" panose="020B0702040204020203" pitchFamily="34" charset="0"/>
              </a:rPr>
              <a:t>Jak se klima </a:t>
            </a:r>
            <a:r>
              <a:rPr lang="cs-CZ" dirty="0" smtClean="0">
                <a:latin typeface="Segoe UI Semibold" panose="020B0702040204020203" pitchFamily="34" charset="0"/>
                <a:cs typeface="Segoe UI Semibold" panose="020B0702040204020203" pitchFamily="34" charset="0"/>
              </a:rPr>
              <a:t>mění? </a:t>
            </a:r>
            <a:r>
              <a:rPr lang="cs-CZ" dirty="0">
                <a:latin typeface="Segoe UI Semibold" panose="020B0702040204020203" pitchFamily="34" charset="0"/>
                <a:cs typeface="Segoe UI Semibold" panose="020B0702040204020203" pitchFamily="34" charset="0"/>
              </a:rPr>
              <a:t>Velké a systematické změny klimatu jsou výsledkem pohybu velkých kontinentálních a oceánských tektonických desek. </a:t>
            </a:r>
            <a:r>
              <a:rPr lang="cs-CZ" dirty="0" smtClean="0">
                <a:latin typeface="Segoe UI Semibold" panose="020B0702040204020203" pitchFamily="34" charset="0"/>
                <a:cs typeface="Segoe UI Semibold" panose="020B0702040204020203" pitchFamily="34" charset="0"/>
              </a:rPr>
              <a:t>Jejich </a:t>
            </a:r>
            <a:r>
              <a:rPr lang="cs-CZ" dirty="0">
                <a:latin typeface="Segoe UI Semibold" panose="020B0702040204020203" pitchFamily="34" charset="0"/>
                <a:cs typeface="Segoe UI Semibold" panose="020B0702040204020203" pitchFamily="34" charset="0"/>
              </a:rPr>
              <a:t>posuny způsobují také nepatrné, pravidelně se opakující změny oběžné dráhy Země okolo Slunce. To má vliv na sluneční záření a koncentraci plynů v atmosféře, jako je </a:t>
            </a:r>
            <a:r>
              <a:rPr lang="cs-CZ" dirty="0" smtClean="0">
                <a:latin typeface="Segoe UI Semibold" panose="020B0702040204020203" pitchFamily="34" charset="0"/>
                <a:cs typeface="Segoe UI Semibold" panose="020B0702040204020203" pitchFamily="34" charset="0"/>
              </a:rPr>
              <a:t>CO2 </a:t>
            </a:r>
            <a:r>
              <a:rPr lang="cs-CZ" dirty="0">
                <a:latin typeface="Segoe UI Semibold" panose="020B0702040204020203" pitchFamily="34" charset="0"/>
                <a:cs typeface="Segoe UI Semibold" panose="020B0702040204020203" pitchFamily="34" charset="0"/>
              </a:rPr>
              <a:t>nebo metan, což v konečném důsledku vede ke zvýšení nebo snížení průměrné teploty. Podnebí může být teplejší nebo chladnější, sušší nebo vlhčí, což má za následek mohutné srážky nebo sucho, zalednění nebo záplavy. Tyto změny přiměly lidi změnit svůj vztah k přírodě a najít jiné způsoby </a:t>
            </a:r>
            <a:r>
              <a:rPr lang="cs-CZ" dirty="0" smtClean="0">
                <a:latin typeface="Segoe UI Semibold" panose="020B0702040204020203" pitchFamily="34" charset="0"/>
                <a:cs typeface="Segoe UI Semibold" panose="020B0702040204020203" pitchFamily="34" charset="0"/>
              </a:rPr>
              <a:t>přežití.</a:t>
            </a:r>
            <a:endParaRPr lang="cs-CZ" dirty="0" smtClean="0">
              <a:latin typeface="Segoe UI Semibold" panose="020B0702040204020203" pitchFamily="34" charset="0"/>
              <a:cs typeface="Segoe UI Semibold" panose="020B0702040204020203" pitchFamily="34" charset="0"/>
            </a:endParaRPr>
          </a:p>
          <a:p>
            <a:endParaRPr lang="cs-CZ" dirty="0">
              <a:latin typeface="Segoe UI Semibold" panose="020B0702040204020203" pitchFamily="34" charset="0"/>
              <a:cs typeface="Segoe UI Semibold" panose="020B0702040204020203" pitchFamily="34" charset="0"/>
            </a:endParaRPr>
          </a:p>
          <a:p>
            <a:r>
              <a:rPr lang="cs-CZ" dirty="0">
                <a:latin typeface="Segoe UI Semibold" panose="020B0702040204020203" pitchFamily="34" charset="0"/>
                <a:cs typeface="Segoe UI Semibold" panose="020B0702040204020203" pitchFamily="34" charset="0"/>
              </a:rPr>
              <a:t>Glaciální </a:t>
            </a:r>
            <a:r>
              <a:rPr lang="cs-CZ" dirty="0" smtClean="0">
                <a:latin typeface="Segoe UI Semibold" panose="020B0702040204020203" pitchFamily="34" charset="0"/>
                <a:cs typeface="Segoe UI Semibold" panose="020B0702040204020203" pitchFamily="34" charset="0"/>
              </a:rPr>
              <a:t>maximum</a:t>
            </a:r>
          </a:p>
          <a:p>
            <a:endParaRPr lang="cs-CZ" dirty="0">
              <a:latin typeface="Segoe UI Semibold" panose="020B0702040204020203" pitchFamily="34" charset="0"/>
              <a:cs typeface="Segoe UI Semibold" panose="020B0702040204020203" pitchFamily="34" charset="0"/>
            </a:endParaRPr>
          </a:p>
          <a:p>
            <a:pPr algn="just"/>
            <a:r>
              <a:rPr lang="cs-CZ" dirty="0">
                <a:latin typeface="Segoe UI Semibold" panose="020B0702040204020203" pitchFamily="34" charset="0"/>
                <a:cs typeface="Segoe UI Semibold" panose="020B0702040204020203" pitchFamily="34" charset="0"/>
              </a:rPr>
              <a:t>Okolo roku 20 000 př. n. l. planetu zasáhla studená vlna, jejímž následkem zamrzly moře i oceány a snížilo se množství vody v nich i jejich hloubka. Planeta Země se dostala do tzv. glaciálního maxima, kdy ledové příkrovy ledovců dosáhly </a:t>
            </a:r>
            <a:r>
              <a:rPr lang="cs-CZ" dirty="0" smtClean="0">
                <a:latin typeface="Segoe UI Semibold" panose="020B0702040204020203" pitchFamily="34" charset="0"/>
                <a:cs typeface="Segoe UI Semibold" panose="020B0702040204020203" pitchFamily="34" charset="0"/>
              </a:rPr>
              <a:t>maximálního </a:t>
            </a:r>
            <a:r>
              <a:rPr lang="cs-CZ" dirty="0">
                <a:latin typeface="Segoe UI Semibold" panose="020B0702040204020203" pitchFamily="34" charset="0"/>
                <a:cs typeface="Segoe UI Semibold" panose="020B0702040204020203" pitchFamily="34" charset="0"/>
              </a:rPr>
              <a:t>rozsahu. Mořské dno vystoupilo na povrch a </a:t>
            </a:r>
            <a:r>
              <a:rPr lang="cs-CZ" dirty="0" smtClean="0">
                <a:latin typeface="Segoe UI Semibold" panose="020B0702040204020203" pitchFamily="34" charset="0"/>
                <a:cs typeface="Segoe UI Semibold" panose="020B0702040204020203" pitchFamily="34" charset="0"/>
              </a:rPr>
              <a:t>vznikly </a:t>
            </a:r>
            <a:r>
              <a:rPr lang="cs-CZ" dirty="0">
                <a:latin typeface="Segoe UI Semibold" panose="020B0702040204020203" pitchFamily="34" charset="0"/>
                <a:cs typeface="Segoe UI Semibold" panose="020B0702040204020203" pitchFamily="34" charset="0"/>
              </a:rPr>
              <a:t>přírodní mosty, které našim předkům umožňovaly přesouvat se na místa, k nimž předtím neměli přístup. Díky této klimatické změně se lidé mohli přesunout na americký kontinent. Různé části světa byly najednou </a:t>
            </a:r>
            <a:r>
              <a:rPr lang="cs-CZ" dirty="0" smtClean="0">
                <a:latin typeface="Segoe UI Semibold" panose="020B0702040204020203" pitchFamily="34" charset="0"/>
                <a:cs typeface="Segoe UI Semibold" panose="020B0702040204020203" pitchFamily="34" charset="0"/>
              </a:rPr>
              <a:t>propojeny.</a:t>
            </a:r>
            <a:endParaRPr lang="cs-CZ" dirty="0">
              <a:latin typeface="Segoe UI Semibold" panose="020B0702040204020203" pitchFamily="34" charset="0"/>
              <a:cs typeface="Segoe UI Semibold" panose="020B0702040204020203"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251520" y="332656"/>
            <a:ext cx="8568952" cy="2862322"/>
          </a:xfrm>
          <a:prstGeom prst="rect">
            <a:avLst/>
          </a:prstGeom>
        </p:spPr>
        <p:txBody>
          <a:bodyPr wrap="square">
            <a:spAutoFit/>
          </a:bodyPr>
          <a:lstStyle/>
          <a:p>
            <a:r>
              <a:rPr lang="cs-CZ" dirty="0">
                <a:latin typeface="Segoe UI Semibold" panose="020B0702040204020203" pitchFamily="34" charset="0"/>
                <a:cs typeface="Segoe UI Semibold" panose="020B0702040204020203" pitchFamily="34" charset="0"/>
              </a:rPr>
              <a:t>Energetické toky a lidský </a:t>
            </a:r>
            <a:r>
              <a:rPr lang="cs-CZ" dirty="0" smtClean="0">
                <a:latin typeface="Segoe UI Semibold" panose="020B0702040204020203" pitchFamily="34" charset="0"/>
                <a:cs typeface="Segoe UI Semibold" panose="020B0702040204020203" pitchFamily="34" charset="0"/>
              </a:rPr>
              <a:t>život</a:t>
            </a:r>
          </a:p>
          <a:p>
            <a:endParaRPr lang="cs-CZ" dirty="0">
              <a:latin typeface="Segoe UI Semibold" panose="020B0702040204020203" pitchFamily="34" charset="0"/>
              <a:cs typeface="Segoe UI Semibold" panose="020B0702040204020203" pitchFamily="34" charset="0"/>
            </a:endParaRPr>
          </a:p>
          <a:p>
            <a:pPr algn="just"/>
            <a:r>
              <a:rPr lang="cs-CZ" dirty="0">
                <a:latin typeface="Segoe UI Semibold" panose="020B0702040204020203" pitchFamily="34" charset="0"/>
                <a:cs typeface="Segoe UI Semibold" panose="020B0702040204020203" pitchFamily="34" charset="0"/>
              </a:rPr>
              <a:t>Nové podnebné podmínky měly také dopad na vegetaci. Změna teploty a vlhkosti vedla k uhynutí rostlin anebo útěku zvířat, kterými se lidé živili, proto se lidé ve snaze najít potravu a materiály museli přesunout do jiné oblasti. Lidská činnost byla odjakživa ovlivněna životním prostředím. Naši historii lze přirovnat k neustálému hledání a ovládání stále větších toků energie. Lidé potřebují energii k přežití. Všechny rostlinné i živočišné druhy na planetě Zemi jsou </a:t>
            </a:r>
            <a:r>
              <a:rPr lang="cs-CZ" dirty="0" smtClean="0">
                <a:latin typeface="Segoe UI Semibold" panose="020B0702040204020203" pitchFamily="34" charset="0"/>
                <a:cs typeface="Segoe UI Semibold" panose="020B0702040204020203" pitchFamily="34" charset="0"/>
              </a:rPr>
              <a:t>součástí </a:t>
            </a:r>
            <a:r>
              <a:rPr lang="cs-CZ" dirty="0">
                <a:latin typeface="Segoe UI Semibold" panose="020B0702040204020203" pitchFamily="34" charset="0"/>
                <a:cs typeface="Segoe UI Semibold" panose="020B0702040204020203" pitchFamily="34" charset="0"/>
              </a:rPr>
              <a:t>energetického systému, který existuje díky slunci. A </a:t>
            </a:r>
            <a:r>
              <a:rPr lang="cs-CZ" dirty="0" smtClean="0">
                <a:latin typeface="Segoe UI Semibold" panose="020B0702040204020203" pitchFamily="34" charset="0"/>
                <a:cs typeface="Segoe UI Semibold" panose="020B0702040204020203" pitchFamily="34" charset="0"/>
              </a:rPr>
              <a:t>právě </a:t>
            </a:r>
            <a:r>
              <a:rPr lang="cs-CZ" dirty="0">
                <a:latin typeface="Segoe UI Semibold" panose="020B0702040204020203" pitchFamily="34" charset="0"/>
                <a:cs typeface="Segoe UI Semibold" panose="020B0702040204020203" pitchFamily="34" charset="0"/>
              </a:rPr>
              <a:t>slunce je zdrojem tohoto toku energie. Jak to funguje?</a:t>
            </a:r>
          </a:p>
        </p:txBody>
      </p:sp>
    </p:spTree>
    <p:extLst>
      <p:ext uri="{BB962C8B-B14F-4D97-AF65-F5344CB8AC3E}">
        <p14:creationId xmlns:p14="http://schemas.microsoft.com/office/powerpoint/2010/main" val="1658916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2286000" y="889843"/>
            <a:ext cx="4572000" cy="5078313"/>
          </a:xfrm>
          <a:prstGeom prst="rect">
            <a:avLst/>
          </a:prstGeom>
        </p:spPr>
        <p:txBody>
          <a:bodyPr>
            <a:spAutoFit/>
          </a:bodyPr>
          <a:lstStyle/>
          <a:p>
            <a:r>
              <a:rPr lang="cs-CZ" dirty="0">
                <a:latin typeface="Segoe UI Semibold" panose="020B0702040204020203" pitchFamily="34" charset="0"/>
                <a:cs typeface="Segoe UI Semibold" panose="020B0702040204020203" pitchFamily="34" charset="0"/>
              </a:rPr>
              <a:t>desek</a:t>
            </a:r>
          </a:p>
          <a:p>
            <a:endParaRPr lang="cs-CZ" dirty="0">
              <a:latin typeface="Segoe UI Semibold" panose="020B0702040204020203" pitchFamily="34" charset="0"/>
              <a:cs typeface="Segoe UI Semibold" panose="020B0702040204020203" pitchFamily="34" charset="0"/>
            </a:endParaRPr>
          </a:p>
          <a:p>
            <a:r>
              <a:rPr lang="cs-CZ" dirty="0">
                <a:latin typeface="Segoe UI Semibold" panose="020B0702040204020203" pitchFamily="34" charset="0"/>
                <a:cs typeface="Segoe UI Semibold" panose="020B0702040204020203" pitchFamily="34" charset="0"/>
              </a:rPr>
              <a:t>Země – Slunce </a:t>
            </a:r>
          </a:p>
          <a:p>
            <a:endParaRPr lang="cs-CZ" dirty="0">
              <a:latin typeface="Segoe UI Semibold" panose="020B0702040204020203" pitchFamily="34" charset="0"/>
              <a:cs typeface="Segoe UI Semibold" panose="020B0702040204020203" pitchFamily="34" charset="0"/>
            </a:endParaRPr>
          </a:p>
          <a:p>
            <a:r>
              <a:rPr lang="cs-CZ" dirty="0">
                <a:latin typeface="Segoe UI Semibold" panose="020B0702040204020203" pitchFamily="34" charset="0"/>
                <a:cs typeface="Segoe UI Semibold" panose="020B0702040204020203" pitchFamily="34" charset="0"/>
              </a:rPr>
              <a:t>CO</a:t>
            </a:r>
            <a:r>
              <a:rPr lang="cs-CZ" baseline="-25000" dirty="0">
                <a:latin typeface="Segoe UI Semibold" panose="020B0702040204020203" pitchFamily="34" charset="0"/>
                <a:cs typeface="Segoe UI Semibold" panose="020B0702040204020203" pitchFamily="34" charset="0"/>
              </a:rPr>
              <a:t>2</a:t>
            </a:r>
          </a:p>
          <a:p>
            <a:endParaRPr lang="cs-CZ" dirty="0">
              <a:latin typeface="Segoe UI Semibold" panose="020B0702040204020203" pitchFamily="34" charset="0"/>
              <a:cs typeface="Segoe UI Semibold" panose="020B0702040204020203" pitchFamily="34" charset="0"/>
            </a:endParaRPr>
          </a:p>
          <a:p>
            <a:r>
              <a:rPr lang="cs-CZ" dirty="0">
                <a:latin typeface="Segoe UI Semibold" panose="020B0702040204020203" pitchFamily="34" charset="0"/>
                <a:cs typeface="Segoe UI Semibold" panose="020B0702040204020203" pitchFamily="34" charset="0"/>
              </a:rPr>
              <a:t>sucho</a:t>
            </a:r>
          </a:p>
          <a:p>
            <a:endParaRPr lang="cs-CZ" dirty="0">
              <a:latin typeface="Segoe UI Semibold" panose="020B0702040204020203" pitchFamily="34" charset="0"/>
              <a:cs typeface="Segoe UI Semibold" panose="020B0702040204020203" pitchFamily="34" charset="0"/>
            </a:endParaRPr>
          </a:p>
          <a:p>
            <a:r>
              <a:rPr lang="cs-CZ" dirty="0">
                <a:latin typeface="Segoe UI Semibold" panose="020B0702040204020203" pitchFamily="34" charset="0"/>
                <a:cs typeface="Segoe UI Semibold" panose="020B0702040204020203" pitchFamily="34" charset="0"/>
              </a:rPr>
              <a:t>studená</a:t>
            </a:r>
          </a:p>
          <a:p>
            <a:endParaRPr lang="cs-CZ" dirty="0">
              <a:latin typeface="Segoe UI Semibold" panose="020B0702040204020203" pitchFamily="34" charset="0"/>
              <a:cs typeface="Segoe UI Semibold" panose="020B0702040204020203" pitchFamily="34" charset="0"/>
            </a:endParaRPr>
          </a:p>
          <a:p>
            <a:r>
              <a:rPr lang="cs-CZ" dirty="0">
                <a:latin typeface="Segoe UI Semibold" panose="020B0702040204020203" pitchFamily="34" charset="0"/>
                <a:cs typeface="Segoe UI Semibold" panose="020B0702040204020203" pitchFamily="34" charset="0"/>
              </a:rPr>
              <a:t>maximálního </a:t>
            </a:r>
          </a:p>
          <a:p>
            <a:endParaRPr lang="cs-CZ" dirty="0">
              <a:latin typeface="Segoe UI Semibold" panose="020B0702040204020203" pitchFamily="34" charset="0"/>
              <a:cs typeface="Segoe UI Semibold" panose="020B0702040204020203" pitchFamily="34" charset="0"/>
            </a:endParaRPr>
          </a:p>
          <a:p>
            <a:r>
              <a:rPr lang="cs-CZ" dirty="0">
                <a:latin typeface="Segoe UI Semibold" panose="020B0702040204020203" pitchFamily="34" charset="0"/>
                <a:cs typeface="Segoe UI Semibold" panose="020B0702040204020203" pitchFamily="34" charset="0"/>
              </a:rPr>
              <a:t>mosty</a:t>
            </a:r>
          </a:p>
          <a:p>
            <a:endParaRPr lang="cs-CZ" dirty="0">
              <a:latin typeface="Segoe UI Semibold" panose="020B0702040204020203" pitchFamily="34" charset="0"/>
              <a:cs typeface="Segoe UI Semibold" panose="020B0702040204020203" pitchFamily="34" charset="0"/>
            </a:endParaRPr>
          </a:p>
          <a:p>
            <a:r>
              <a:rPr lang="cs-CZ" dirty="0">
                <a:latin typeface="Segoe UI Semibold" panose="020B0702040204020203" pitchFamily="34" charset="0"/>
                <a:cs typeface="Segoe UI Semibold" panose="020B0702040204020203" pitchFamily="34" charset="0"/>
              </a:rPr>
              <a:t>propojeny</a:t>
            </a:r>
          </a:p>
          <a:p>
            <a:endParaRPr lang="cs-CZ" dirty="0">
              <a:latin typeface="Segoe UI Semibold" panose="020B0702040204020203" pitchFamily="34" charset="0"/>
              <a:cs typeface="Segoe UI Semibold" panose="020B0702040204020203" pitchFamily="34" charset="0"/>
            </a:endParaRPr>
          </a:p>
          <a:p>
            <a:r>
              <a:rPr lang="cs-CZ" dirty="0">
                <a:latin typeface="Segoe UI Semibold" panose="020B0702040204020203" pitchFamily="34" charset="0"/>
                <a:cs typeface="Segoe UI Semibold" panose="020B0702040204020203" pitchFamily="34" charset="0"/>
              </a:rPr>
              <a:t>energii</a:t>
            </a:r>
          </a:p>
          <a:p>
            <a:endParaRPr lang="cs-CZ" dirty="0"/>
          </a:p>
        </p:txBody>
      </p:sp>
    </p:spTree>
  </p:cSld>
  <p:clrMapOvr>
    <a:masterClrMapping/>
  </p:clrMapOvr>
</p:sld>
</file>

<file path=ppt/theme/theme1.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1257</TotalTime>
  <Words>276</Words>
  <Application>Microsoft Office PowerPoint</Application>
  <PresentationFormat>Předvádění na obrazovce (4:3)</PresentationFormat>
  <Paragraphs>79</Paragraphs>
  <Slides>10</Slides>
  <Notes>0</Notes>
  <HiddenSlides>0</HiddenSlides>
  <MMClips>0</MMClips>
  <ScaleCrop>false</ScaleCrop>
  <HeadingPairs>
    <vt:vector size="4" baseType="variant">
      <vt:variant>
        <vt:lpstr>Motiv</vt:lpstr>
      </vt:variant>
      <vt:variant>
        <vt:i4>1</vt:i4>
      </vt:variant>
      <vt:variant>
        <vt:lpstr>Nadpisy snímků</vt:lpstr>
      </vt:variant>
      <vt:variant>
        <vt:i4>10</vt:i4>
      </vt:variant>
    </vt:vector>
  </HeadingPairs>
  <TitlesOfParts>
    <vt:vector size="11" baseType="lpstr">
      <vt:lpstr>Motiv sady Office</vt:lpstr>
      <vt:lpstr>Lovci a sběrači</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David Navrátil</dc:creator>
  <cp:lastModifiedBy>Karin Majerová</cp:lastModifiedBy>
  <cp:revision>16</cp:revision>
  <dcterms:created xsi:type="dcterms:W3CDTF">2020-04-27T10:34:56Z</dcterms:created>
  <dcterms:modified xsi:type="dcterms:W3CDTF">2021-02-19T10:09:14Z</dcterms:modified>
</cp:coreProperties>
</file>